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1"/>
  </p:sldMasterIdLst>
  <p:notesMasterIdLst>
    <p:notesMasterId r:id="rId60"/>
  </p:notesMasterIdLst>
  <p:handoutMasterIdLst>
    <p:handoutMasterId r:id="rId61"/>
  </p:handoutMasterIdLst>
  <p:sldIdLst>
    <p:sldId id="302" r:id="rId2"/>
    <p:sldId id="303" r:id="rId3"/>
    <p:sldId id="332" r:id="rId4"/>
    <p:sldId id="304" r:id="rId5"/>
    <p:sldId id="272" r:id="rId6"/>
    <p:sldId id="273" r:id="rId7"/>
    <p:sldId id="331" r:id="rId8"/>
    <p:sldId id="336" r:id="rId9"/>
    <p:sldId id="335" r:id="rId10"/>
    <p:sldId id="330" r:id="rId11"/>
    <p:sldId id="305" r:id="rId12"/>
    <p:sldId id="274" r:id="rId13"/>
    <p:sldId id="307" r:id="rId14"/>
    <p:sldId id="306" r:id="rId15"/>
    <p:sldId id="275" r:id="rId16"/>
    <p:sldId id="308" r:id="rId17"/>
    <p:sldId id="711" r:id="rId18"/>
    <p:sldId id="333" r:id="rId19"/>
    <p:sldId id="280" r:id="rId20"/>
    <p:sldId id="323" r:id="rId21"/>
    <p:sldId id="324" r:id="rId22"/>
    <p:sldId id="297" r:id="rId23"/>
    <p:sldId id="298" r:id="rId24"/>
    <p:sldId id="739" r:id="rId25"/>
    <p:sldId id="309" r:id="rId26"/>
    <p:sldId id="283" r:id="rId27"/>
    <p:sldId id="310" r:id="rId28"/>
    <p:sldId id="311" r:id="rId29"/>
    <p:sldId id="312" r:id="rId30"/>
    <p:sldId id="313" r:id="rId31"/>
    <p:sldId id="314" r:id="rId32"/>
    <p:sldId id="315" r:id="rId33"/>
    <p:sldId id="316" r:id="rId34"/>
    <p:sldId id="288" r:id="rId35"/>
    <p:sldId id="722" r:id="rId36"/>
    <p:sldId id="721" r:id="rId37"/>
    <p:sldId id="723" r:id="rId38"/>
    <p:sldId id="289" r:id="rId39"/>
    <p:sldId id="317" r:id="rId40"/>
    <p:sldId id="318" r:id="rId41"/>
    <p:sldId id="319" r:id="rId42"/>
    <p:sldId id="291" r:id="rId43"/>
    <p:sldId id="320" r:id="rId44"/>
    <p:sldId id="321" r:id="rId45"/>
    <p:sldId id="322" r:id="rId46"/>
    <p:sldId id="294" r:id="rId47"/>
    <p:sldId id="740" r:id="rId48"/>
    <p:sldId id="325" r:id="rId49"/>
    <p:sldId id="326" r:id="rId50"/>
    <p:sldId id="733" r:id="rId51"/>
    <p:sldId id="734" r:id="rId52"/>
    <p:sldId id="735" r:id="rId53"/>
    <p:sldId id="327" r:id="rId54"/>
    <p:sldId id="736" r:id="rId55"/>
    <p:sldId id="737" r:id="rId56"/>
    <p:sldId id="738" r:id="rId57"/>
    <p:sldId id="296" r:id="rId58"/>
    <p:sldId id="300" r:id="rId59"/>
  </p:sldIdLst>
  <p:sldSz cx="12192000" cy="6858000"/>
  <p:notesSz cx="6669088"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1D9BBAC-1465-432C-BB3B-0851A9EFC6F2}">
          <p14:sldIdLst>
            <p14:sldId id="302"/>
            <p14:sldId id="303"/>
          </p14:sldIdLst>
        </p14:section>
        <p14:section name="Multi-user DBMS Architectures" id="{7979F50C-3E24-48D4-8983-4124FF76E82B}">
          <p14:sldIdLst>
            <p14:sldId id="332"/>
            <p14:sldId id="304"/>
            <p14:sldId id="272"/>
            <p14:sldId id="273"/>
            <p14:sldId id="331"/>
            <p14:sldId id="336"/>
            <p14:sldId id="335"/>
            <p14:sldId id="330"/>
            <p14:sldId id="305"/>
            <p14:sldId id="274"/>
            <p14:sldId id="307"/>
            <p14:sldId id="306"/>
            <p14:sldId id="275"/>
            <p14:sldId id="308"/>
            <p14:sldId id="711"/>
          </p14:sldIdLst>
        </p14:section>
        <p14:section name="Distributed DBMS" id="{56463DDF-58A5-4EFE-B5A5-157F64E8A33F}">
          <p14:sldIdLst>
            <p14:sldId id="333"/>
            <p14:sldId id="280"/>
            <p14:sldId id="323"/>
            <p14:sldId id="324"/>
            <p14:sldId id="297"/>
            <p14:sldId id="298"/>
          </p14:sldIdLst>
        </p14:section>
        <p14:section name="Cloud Computing" id="{DA7512FE-01B3-4284-B343-7BD1873BBC80}">
          <p14:sldIdLst>
            <p14:sldId id="739"/>
            <p14:sldId id="309"/>
            <p14:sldId id="283"/>
            <p14:sldId id="310"/>
            <p14:sldId id="311"/>
            <p14:sldId id="312"/>
            <p14:sldId id="313"/>
            <p14:sldId id="314"/>
            <p14:sldId id="315"/>
            <p14:sldId id="316"/>
            <p14:sldId id="288"/>
            <p14:sldId id="722"/>
            <p14:sldId id="721"/>
            <p14:sldId id="723"/>
            <p14:sldId id="289"/>
            <p14:sldId id="317"/>
            <p14:sldId id="318"/>
            <p14:sldId id="319"/>
            <p14:sldId id="291"/>
            <p14:sldId id="320"/>
            <p14:sldId id="321"/>
            <p14:sldId id="322"/>
            <p14:sldId id="294"/>
          </p14:sldIdLst>
        </p14:section>
        <p14:section name="Components of a DBMS" id="{D707F10E-B132-4552-9F4A-1A71683D628A}">
          <p14:sldIdLst>
            <p14:sldId id="740"/>
            <p14:sldId id="325"/>
            <p14:sldId id="326"/>
            <p14:sldId id="733"/>
            <p14:sldId id="734"/>
            <p14:sldId id="735"/>
            <p14:sldId id="327"/>
            <p14:sldId id="736"/>
            <p14:sldId id="737"/>
            <p14:sldId id="738"/>
            <p14:sldId id="296"/>
            <p14:sldId id="30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99FF"/>
    <a:srgbClr val="8A9B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CEDD90-D3EA-4B05-A646-1353B54D5FC6}" v="32" dt="2022-08-23T13:58:20.9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4" autoAdjust="0"/>
    <p:restoredTop sz="78270" autoAdjust="0"/>
  </p:normalViewPr>
  <p:slideViewPr>
    <p:cSldViewPr snapToGrid="0">
      <p:cViewPr varScale="1">
        <p:scale>
          <a:sx n="102" d="100"/>
          <a:sy n="102" d="100"/>
        </p:scale>
        <p:origin x="91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 Chelli" userId="3aa269f6-8966-43ae-8498-e2d93c1902a5" providerId="ADAL" clId="{AFCEDD90-D3EA-4B05-A646-1353B54D5FC6}"/>
    <pc:docChg chg="custSel addSld modSld sldOrd addSection modSection">
      <pc:chgData name="Ali Chelli" userId="3aa269f6-8966-43ae-8498-e2d93c1902a5" providerId="ADAL" clId="{AFCEDD90-D3EA-4B05-A646-1353B54D5FC6}" dt="2022-08-23T13:57:27.045" v="76" actId="790"/>
      <pc:docMkLst>
        <pc:docMk/>
      </pc:docMkLst>
      <pc:sldChg chg="modNotesTx">
        <pc:chgData name="Ali Chelli" userId="3aa269f6-8966-43ae-8498-e2d93c1902a5" providerId="ADAL" clId="{AFCEDD90-D3EA-4B05-A646-1353B54D5FC6}" dt="2022-08-23T13:44:09.570" v="65" actId="790"/>
        <pc:sldMkLst>
          <pc:docMk/>
          <pc:sldMk cId="1450123070" sldId="272"/>
        </pc:sldMkLst>
      </pc:sldChg>
      <pc:sldChg chg="modSp mod">
        <pc:chgData name="Ali Chelli" userId="3aa269f6-8966-43ae-8498-e2d93c1902a5" providerId="ADAL" clId="{AFCEDD90-D3EA-4B05-A646-1353B54D5FC6}" dt="2022-08-23T13:46:25.463" v="69" actId="790"/>
        <pc:sldMkLst>
          <pc:docMk/>
          <pc:sldMk cId="1356743307" sldId="274"/>
        </pc:sldMkLst>
        <pc:spChg chg="mod">
          <ac:chgData name="Ali Chelli" userId="3aa269f6-8966-43ae-8498-e2d93c1902a5" providerId="ADAL" clId="{AFCEDD90-D3EA-4B05-A646-1353B54D5FC6}" dt="2022-08-23T13:46:25.463" v="69" actId="790"/>
          <ac:spMkLst>
            <pc:docMk/>
            <pc:sldMk cId="1356743307" sldId="274"/>
            <ac:spMk id="2" creationId="{00000000-0000-0000-0000-000000000000}"/>
          </ac:spMkLst>
        </pc:spChg>
      </pc:sldChg>
      <pc:sldChg chg="modSp mod">
        <pc:chgData name="Ali Chelli" userId="3aa269f6-8966-43ae-8498-e2d93c1902a5" providerId="ADAL" clId="{AFCEDD90-D3EA-4B05-A646-1353B54D5FC6}" dt="2022-08-23T13:47:26.653" v="71" actId="790"/>
        <pc:sldMkLst>
          <pc:docMk/>
          <pc:sldMk cId="3582515846" sldId="275"/>
        </pc:sldMkLst>
        <pc:spChg chg="mod">
          <ac:chgData name="Ali Chelli" userId="3aa269f6-8966-43ae-8498-e2d93c1902a5" providerId="ADAL" clId="{AFCEDD90-D3EA-4B05-A646-1353B54D5FC6}" dt="2022-08-23T13:47:26.653" v="71" actId="790"/>
          <ac:spMkLst>
            <pc:docMk/>
            <pc:sldMk cId="3582515846" sldId="275"/>
            <ac:spMk id="2" creationId="{00000000-0000-0000-0000-000000000000}"/>
          </ac:spMkLst>
        </pc:spChg>
      </pc:sldChg>
      <pc:sldChg chg="modSp mod">
        <pc:chgData name="Ali Chelli" userId="3aa269f6-8966-43ae-8498-e2d93c1902a5" providerId="ADAL" clId="{AFCEDD90-D3EA-4B05-A646-1353B54D5FC6}" dt="2022-08-23T13:53:39.560" v="74" actId="790"/>
        <pc:sldMkLst>
          <pc:docMk/>
          <pc:sldMk cId="3231336748" sldId="280"/>
        </pc:sldMkLst>
        <pc:spChg chg="mod">
          <ac:chgData name="Ali Chelli" userId="3aa269f6-8966-43ae-8498-e2d93c1902a5" providerId="ADAL" clId="{AFCEDD90-D3EA-4B05-A646-1353B54D5FC6}" dt="2022-08-23T13:53:39.560" v="74" actId="790"/>
          <ac:spMkLst>
            <pc:docMk/>
            <pc:sldMk cId="3231336748" sldId="280"/>
            <ac:spMk id="2" creationId="{00000000-0000-0000-0000-000000000000}"/>
          </ac:spMkLst>
        </pc:spChg>
        <pc:spChg chg="mod">
          <ac:chgData name="Ali Chelli" userId="3aa269f6-8966-43ae-8498-e2d93c1902a5" providerId="ADAL" clId="{AFCEDD90-D3EA-4B05-A646-1353B54D5FC6}" dt="2022-08-23T13:53:18.257" v="73" actId="14100"/>
          <ac:spMkLst>
            <pc:docMk/>
            <pc:sldMk cId="3231336748" sldId="280"/>
            <ac:spMk id="6" creationId="{00000000-0000-0000-0000-000000000000}"/>
          </ac:spMkLst>
        </pc:spChg>
      </pc:sldChg>
      <pc:sldChg chg="modSp mod">
        <pc:chgData name="Ali Chelli" userId="3aa269f6-8966-43ae-8498-e2d93c1902a5" providerId="ADAL" clId="{AFCEDD90-D3EA-4B05-A646-1353B54D5FC6}" dt="2022-08-23T13:49:54.327" v="72" actId="790"/>
        <pc:sldMkLst>
          <pc:docMk/>
          <pc:sldMk cId="2937662285" sldId="289"/>
        </pc:sldMkLst>
        <pc:graphicFrameChg chg="modGraphic">
          <ac:chgData name="Ali Chelli" userId="3aa269f6-8966-43ae-8498-e2d93c1902a5" providerId="ADAL" clId="{AFCEDD90-D3EA-4B05-A646-1353B54D5FC6}" dt="2022-08-23T13:49:54.327" v="72" actId="790"/>
          <ac:graphicFrameMkLst>
            <pc:docMk/>
            <pc:sldMk cId="2937662285" sldId="289"/>
            <ac:graphicFrameMk id="3" creationId="{00000000-0000-0000-0000-000000000000}"/>
          </ac:graphicFrameMkLst>
        </pc:graphicFrameChg>
      </pc:sldChg>
      <pc:sldChg chg="modSp mod">
        <pc:chgData name="Ali Chelli" userId="3aa269f6-8966-43ae-8498-e2d93c1902a5" providerId="ADAL" clId="{AFCEDD90-D3EA-4B05-A646-1353B54D5FC6}" dt="2022-08-23T13:57:12.956" v="75" actId="790"/>
        <pc:sldMkLst>
          <pc:docMk/>
          <pc:sldMk cId="1009938100" sldId="297"/>
        </pc:sldMkLst>
        <pc:spChg chg="mod">
          <ac:chgData name="Ali Chelli" userId="3aa269f6-8966-43ae-8498-e2d93c1902a5" providerId="ADAL" clId="{AFCEDD90-D3EA-4B05-A646-1353B54D5FC6}" dt="2022-08-23T13:57:12.956" v="75" actId="790"/>
          <ac:spMkLst>
            <pc:docMk/>
            <pc:sldMk cId="1009938100" sldId="297"/>
            <ac:spMk id="2" creationId="{00000000-0000-0000-0000-000000000000}"/>
          </ac:spMkLst>
        </pc:spChg>
      </pc:sldChg>
      <pc:sldChg chg="modSp mod">
        <pc:chgData name="Ali Chelli" userId="3aa269f6-8966-43ae-8498-e2d93c1902a5" providerId="ADAL" clId="{AFCEDD90-D3EA-4B05-A646-1353B54D5FC6}" dt="2022-08-23T13:57:27.045" v="76" actId="790"/>
        <pc:sldMkLst>
          <pc:docMk/>
          <pc:sldMk cId="1230699767" sldId="298"/>
        </pc:sldMkLst>
        <pc:spChg chg="mod">
          <ac:chgData name="Ali Chelli" userId="3aa269f6-8966-43ae-8498-e2d93c1902a5" providerId="ADAL" clId="{AFCEDD90-D3EA-4B05-A646-1353B54D5FC6}" dt="2022-08-23T13:57:27.045" v="76" actId="790"/>
          <ac:spMkLst>
            <pc:docMk/>
            <pc:sldMk cId="1230699767" sldId="298"/>
            <ac:spMk id="2" creationId="{00000000-0000-0000-0000-000000000000}"/>
          </ac:spMkLst>
        </pc:spChg>
      </pc:sldChg>
      <pc:sldChg chg="addSp delSp modSp mod">
        <pc:chgData name="Ali Chelli" userId="3aa269f6-8966-43ae-8498-e2d93c1902a5" providerId="ADAL" clId="{AFCEDD90-D3EA-4B05-A646-1353B54D5FC6}" dt="2022-08-23T13:41:59.806" v="64" actId="1036"/>
        <pc:sldMkLst>
          <pc:docMk/>
          <pc:sldMk cId="1576025063" sldId="302"/>
        </pc:sldMkLst>
        <pc:spChg chg="mod">
          <ac:chgData name="Ali Chelli" userId="3aa269f6-8966-43ae-8498-e2d93c1902a5" providerId="ADAL" clId="{AFCEDD90-D3EA-4B05-A646-1353B54D5FC6}" dt="2022-08-23T09:22:27.140" v="0" actId="790"/>
          <ac:spMkLst>
            <pc:docMk/>
            <pc:sldMk cId="1576025063" sldId="302"/>
            <ac:spMk id="2" creationId="{00000000-0000-0000-0000-000000000000}"/>
          </ac:spMkLst>
        </pc:spChg>
        <pc:spChg chg="del">
          <ac:chgData name="Ali Chelli" userId="3aa269f6-8966-43ae-8498-e2d93c1902a5" providerId="ADAL" clId="{AFCEDD90-D3EA-4B05-A646-1353B54D5FC6}" dt="2022-08-23T13:41:55.082" v="61"/>
          <ac:spMkLst>
            <pc:docMk/>
            <pc:sldMk cId="1576025063" sldId="302"/>
            <ac:spMk id="5" creationId="{F794FFA0-428F-4143-BB1B-DF2C46E55F2F}"/>
          </ac:spMkLst>
        </pc:spChg>
        <pc:picChg chg="add mod">
          <ac:chgData name="Ali Chelli" userId="3aa269f6-8966-43ae-8498-e2d93c1902a5" providerId="ADAL" clId="{AFCEDD90-D3EA-4B05-A646-1353B54D5FC6}" dt="2022-08-23T13:41:59.806" v="64" actId="1036"/>
          <ac:picMkLst>
            <pc:docMk/>
            <pc:sldMk cId="1576025063" sldId="302"/>
            <ac:picMk id="6" creationId="{6F0E754A-2AED-A3EF-D72D-097B25D5FBFA}"/>
          </ac:picMkLst>
        </pc:picChg>
        <pc:picChg chg="del">
          <ac:chgData name="Ali Chelli" userId="3aa269f6-8966-43ae-8498-e2d93c1902a5" providerId="ADAL" clId="{AFCEDD90-D3EA-4B05-A646-1353B54D5FC6}" dt="2022-08-23T13:41:51.944" v="60" actId="478"/>
          <ac:picMkLst>
            <pc:docMk/>
            <pc:sldMk cId="1576025063" sldId="302"/>
            <ac:picMk id="8" creationId="{B55A127E-342B-4C7C-BA5E-5293247BBC87}"/>
          </ac:picMkLst>
        </pc:picChg>
      </pc:sldChg>
      <pc:sldChg chg="modSp mod">
        <pc:chgData name="Ali Chelli" userId="3aa269f6-8966-43ae-8498-e2d93c1902a5" providerId="ADAL" clId="{AFCEDD90-D3EA-4B05-A646-1353B54D5FC6}" dt="2022-08-23T12:14:17.330" v="30" actId="20577"/>
        <pc:sldMkLst>
          <pc:docMk/>
          <pc:sldMk cId="2222089881" sldId="303"/>
        </pc:sldMkLst>
        <pc:spChg chg="mod">
          <ac:chgData name="Ali Chelli" userId="3aa269f6-8966-43ae-8498-e2d93c1902a5" providerId="ADAL" clId="{AFCEDD90-D3EA-4B05-A646-1353B54D5FC6}" dt="2022-08-23T09:22:40.360" v="1" actId="790"/>
          <ac:spMkLst>
            <pc:docMk/>
            <pc:sldMk cId="2222089881" sldId="303"/>
            <ac:spMk id="2" creationId="{00000000-0000-0000-0000-000000000000}"/>
          </ac:spMkLst>
        </pc:spChg>
        <pc:spChg chg="mod">
          <ac:chgData name="Ali Chelli" userId="3aa269f6-8966-43ae-8498-e2d93c1902a5" providerId="ADAL" clId="{AFCEDD90-D3EA-4B05-A646-1353B54D5FC6}" dt="2022-08-23T12:14:17.330" v="30" actId="20577"/>
          <ac:spMkLst>
            <pc:docMk/>
            <pc:sldMk cId="2222089881" sldId="303"/>
            <ac:spMk id="3" creationId="{00000000-0000-0000-0000-000000000000}"/>
          </ac:spMkLst>
        </pc:spChg>
      </pc:sldChg>
      <pc:sldChg chg="modSp">
        <pc:chgData name="Ali Chelli" userId="3aa269f6-8966-43ae-8498-e2d93c1902a5" providerId="ADAL" clId="{AFCEDD90-D3EA-4B05-A646-1353B54D5FC6}" dt="2022-08-23T13:45:14.558" v="67" actId="6549"/>
        <pc:sldMkLst>
          <pc:docMk/>
          <pc:sldMk cId="646723436" sldId="331"/>
        </pc:sldMkLst>
        <pc:spChg chg="mod">
          <ac:chgData name="Ali Chelli" userId="3aa269f6-8966-43ae-8498-e2d93c1902a5" providerId="ADAL" clId="{AFCEDD90-D3EA-4B05-A646-1353B54D5FC6}" dt="2022-08-23T13:45:14.558" v="67" actId="6549"/>
          <ac:spMkLst>
            <pc:docMk/>
            <pc:sldMk cId="646723436" sldId="331"/>
            <ac:spMk id="3" creationId="{00000000-0000-0000-0000-000000000000}"/>
          </ac:spMkLst>
        </pc:spChg>
      </pc:sldChg>
      <pc:sldChg chg="modSp mod ord">
        <pc:chgData name="Ali Chelli" userId="3aa269f6-8966-43ae-8498-e2d93c1902a5" providerId="ADAL" clId="{AFCEDD90-D3EA-4B05-A646-1353B54D5FC6}" dt="2022-08-23T13:40:28.495" v="59" actId="790"/>
        <pc:sldMkLst>
          <pc:docMk/>
          <pc:sldMk cId="3786014416" sldId="332"/>
        </pc:sldMkLst>
        <pc:spChg chg="mod">
          <ac:chgData name="Ali Chelli" userId="3aa269f6-8966-43ae-8498-e2d93c1902a5" providerId="ADAL" clId="{AFCEDD90-D3EA-4B05-A646-1353B54D5FC6}" dt="2022-08-23T13:40:28.495" v="59" actId="790"/>
          <ac:spMkLst>
            <pc:docMk/>
            <pc:sldMk cId="3786014416" sldId="332"/>
            <ac:spMk id="4" creationId="{00000000-0000-0000-0000-000000000000}"/>
          </ac:spMkLst>
        </pc:spChg>
      </pc:sldChg>
      <pc:sldChg chg="modSp">
        <pc:chgData name="Ali Chelli" userId="3aa269f6-8966-43ae-8498-e2d93c1902a5" providerId="ADAL" clId="{AFCEDD90-D3EA-4B05-A646-1353B54D5FC6}" dt="2022-08-23T09:24:13.170" v="5" actId="113"/>
        <pc:sldMkLst>
          <pc:docMk/>
          <pc:sldMk cId="3657060656" sldId="335"/>
        </pc:sldMkLst>
        <pc:spChg chg="mod">
          <ac:chgData name="Ali Chelli" userId="3aa269f6-8966-43ae-8498-e2d93c1902a5" providerId="ADAL" clId="{AFCEDD90-D3EA-4B05-A646-1353B54D5FC6}" dt="2022-08-23T09:24:13.170" v="5" actId="113"/>
          <ac:spMkLst>
            <pc:docMk/>
            <pc:sldMk cId="3657060656" sldId="335"/>
            <ac:spMk id="3" creationId="{00000000-0000-0000-0000-000000000000}"/>
          </ac:spMkLst>
        </pc:spChg>
      </pc:sldChg>
      <pc:sldChg chg="modSp mod">
        <pc:chgData name="Ali Chelli" userId="3aa269f6-8966-43ae-8498-e2d93c1902a5" providerId="ADAL" clId="{AFCEDD90-D3EA-4B05-A646-1353B54D5FC6}" dt="2022-08-23T13:45:24.104" v="68" actId="6549"/>
        <pc:sldMkLst>
          <pc:docMk/>
          <pc:sldMk cId="2996693107" sldId="336"/>
        </pc:sldMkLst>
        <pc:spChg chg="mod">
          <ac:chgData name="Ali Chelli" userId="3aa269f6-8966-43ae-8498-e2d93c1902a5" providerId="ADAL" clId="{AFCEDD90-D3EA-4B05-A646-1353B54D5FC6}" dt="2022-08-23T12:01:07.281" v="6" actId="20577"/>
          <ac:spMkLst>
            <pc:docMk/>
            <pc:sldMk cId="2996693107" sldId="336"/>
            <ac:spMk id="2" creationId="{00000000-0000-0000-0000-000000000000}"/>
          </ac:spMkLst>
        </pc:spChg>
        <pc:spChg chg="mod">
          <ac:chgData name="Ali Chelli" userId="3aa269f6-8966-43ae-8498-e2d93c1902a5" providerId="ADAL" clId="{AFCEDD90-D3EA-4B05-A646-1353B54D5FC6}" dt="2022-08-23T13:45:24.104" v="68" actId="6549"/>
          <ac:spMkLst>
            <pc:docMk/>
            <pc:sldMk cId="2996693107" sldId="336"/>
            <ac:spMk id="3" creationId="{00000000-0000-0000-0000-000000000000}"/>
          </ac:spMkLst>
        </pc:spChg>
      </pc:sldChg>
      <pc:sldChg chg="modSp add mod">
        <pc:chgData name="Ali Chelli" userId="3aa269f6-8966-43ae-8498-e2d93c1902a5" providerId="ADAL" clId="{AFCEDD90-D3EA-4B05-A646-1353B54D5FC6}" dt="2022-08-23T12:24:20.191" v="55" actId="790"/>
        <pc:sldMkLst>
          <pc:docMk/>
          <pc:sldMk cId="98668508" sldId="739"/>
        </pc:sldMkLst>
        <pc:spChg chg="mod">
          <ac:chgData name="Ali Chelli" userId="3aa269f6-8966-43ae-8498-e2d93c1902a5" providerId="ADAL" clId="{AFCEDD90-D3EA-4B05-A646-1353B54D5FC6}" dt="2022-08-23T12:24:20.191" v="55" actId="790"/>
          <ac:spMkLst>
            <pc:docMk/>
            <pc:sldMk cId="98668508" sldId="739"/>
            <ac:spMk id="4" creationId="{00000000-0000-0000-0000-000000000000}"/>
          </ac:spMkLst>
        </pc:spChg>
      </pc:sldChg>
      <pc:sldChg chg="modSp new mod">
        <pc:chgData name="Ali Chelli" userId="3aa269f6-8966-43ae-8498-e2d93c1902a5" providerId="ADAL" clId="{AFCEDD90-D3EA-4B05-A646-1353B54D5FC6}" dt="2022-08-23T12:21:57.343" v="35"/>
        <pc:sldMkLst>
          <pc:docMk/>
          <pc:sldMk cId="2979255238" sldId="740"/>
        </pc:sldMkLst>
        <pc:spChg chg="mod">
          <ac:chgData name="Ali Chelli" userId="3aa269f6-8966-43ae-8498-e2d93c1902a5" providerId="ADAL" clId="{AFCEDD90-D3EA-4B05-A646-1353B54D5FC6}" dt="2022-08-23T12:21:57.343" v="35"/>
          <ac:spMkLst>
            <pc:docMk/>
            <pc:sldMk cId="2979255238" sldId="740"/>
            <ac:spMk id="2" creationId="{E299232B-D8E9-01FC-9773-344A521753C4}"/>
          </ac:spMkLst>
        </pc:spChg>
      </pc:sldChg>
    </pc:docChg>
  </pc:docChgLst>
  <pc:docChgLst>
    <pc:chgData name="Ali Chelli" userId="3aa269f6-8966-43ae-8498-e2d93c1902a5" providerId="ADAL" clId="{FFBB2D12-2DC9-4606-B59A-55A7E91033C6}"/>
    <pc:docChg chg="custSel modSld">
      <pc:chgData name="Ali Chelli" userId="3aa269f6-8966-43ae-8498-e2d93c1902a5" providerId="ADAL" clId="{FFBB2D12-2DC9-4606-B59A-55A7E91033C6}" dt="2021-08-23T13:43:07.755" v="2"/>
      <pc:docMkLst>
        <pc:docMk/>
      </pc:docMkLst>
      <pc:sldChg chg="addSp delSp modSp mod">
        <pc:chgData name="Ali Chelli" userId="3aa269f6-8966-43ae-8498-e2d93c1902a5" providerId="ADAL" clId="{FFBB2D12-2DC9-4606-B59A-55A7E91033C6}" dt="2021-08-23T13:43:07.755" v="2"/>
        <pc:sldMkLst>
          <pc:docMk/>
          <pc:sldMk cId="1576025063" sldId="302"/>
        </pc:sldMkLst>
        <pc:spChg chg="mod">
          <ac:chgData name="Ali Chelli" userId="3aa269f6-8966-43ae-8498-e2d93c1902a5" providerId="ADAL" clId="{FFBB2D12-2DC9-4606-B59A-55A7E91033C6}" dt="2021-08-23T13:43:07.755" v="2"/>
          <ac:spMkLst>
            <pc:docMk/>
            <pc:sldMk cId="1576025063" sldId="302"/>
            <ac:spMk id="3" creationId="{00000000-0000-0000-0000-000000000000}"/>
          </ac:spMkLst>
        </pc:spChg>
        <pc:spChg chg="add mod">
          <ac:chgData name="Ali Chelli" userId="3aa269f6-8966-43ae-8498-e2d93c1902a5" providerId="ADAL" clId="{FFBB2D12-2DC9-4606-B59A-55A7E91033C6}" dt="2021-08-23T13:42:43.853" v="0" actId="478"/>
          <ac:spMkLst>
            <pc:docMk/>
            <pc:sldMk cId="1576025063" sldId="302"/>
            <ac:spMk id="5" creationId="{F794FFA0-428F-4143-BB1B-DF2C46E55F2F}"/>
          </ac:spMkLst>
        </pc:spChg>
        <pc:picChg chg="del">
          <ac:chgData name="Ali Chelli" userId="3aa269f6-8966-43ae-8498-e2d93c1902a5" providerId="ADAL" clId="{FFBB2D12-2DC9-4606-B59A-55A7E91033C6}" dt="2021-08-23T13:42:43.853" v="0" actId="478"/>
          <ac:picMkLst>
            <pc:docMk/>
            <pc:sldMk cId="1576025063" sldId="302"/>
            <ac:picMk id="7" creationId="{00000000-0000-0000-0000-000000000000}"/>
          </ac:picMkLst>
        </pc:picChg>
        <pc:picChg chg="add mod">
          <ac:chgData name="Ali Chelli" userId="3aa269f6-8966-43ae-8498-e2d93c1902a5" providerId="ADAL" clId="{FFBB2D12-2DC9-4606-B59A-55A7E91033C6}" dt="2021-08-23T13:42:45.437" v="1"/>
          <ac:picMkLst>
            <pc:docMk/>
            <pc:sldMk cId="1576025063" sldId="302"/>
            <ac:picMk id="8" creationId="{B55A127E-342B-4C7C-BA5E-5293247BBC8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8056"/>
          </a:xfrm>
          <a:prstGeom prst="rect">
            <a:avLst/>
          </a:prstGeom>
        </p:spPr>
        <p:txBody>
          <a:bodyPr vert="horz" lIns="91440" tIns="45720" rIns="91440" bIns="45720" rtlCol="0"/>
          <a:lstStyle>
            <a:lvl1pPr algn="l">
              <a:defRPr sz="1200"/>
            </a:lvl1pPr>
          </a:lstStyle>
          <a:p>
            <a:endParaRPr lang="nb-NO"/>
          </a:p>
        </p:txBody>
      </p:sp>
      <p:sp>
        <p:nvSpPr>
          <p:cNvPr id="3" name="Date Placeholder 2"/>
          <p:cNvSpPr>
            <a:spLocks noGrp="1"/>
          </p:cNvSpPr>
          <p:nvPr>
            <p:ph type="dt" sz="quarter" idx="1"/>
          </p:nvPr>
        </p:nvSpPr>
        <p:spPr>
          <a:xfrm>
            <a:off x="3777607" y="0"/>
            <a:ext cx="2889938" cy="498056"/>
          </a:xfrm>
          <a:prstGeom prst="rect">
            <a:avLst/>
          </a:prstGeom>
        </p:spPr>
        <p:txBody>
          <a:bodyPr vert="horz" lIns="91440" tIns="45720" rIns="91440" bIns="45720" rtlCol="0"/>
          <a:lstStyle>
            <a:lvl1pPr algn="r">
              <a:defRPr sz="1200"/>
            </a:lvl1pPr>
          </a:lstStyle>
          <a:p>
            <a:fld id="{DC7874B4-FCA6-4C32-93AA-AD249CD27C4B}" type="datetimeFigureOut">
              <a:rPr lang="nb-NO" smtClean="0"/>
              <a:t>23.08.2022</a:t>
            </a:fld>
            <a:endParaRPr lang="nb-NO"/>
          </a:p>
        </p:txBody>
      </p:sp>
      <p:sp>
        <p:nvSpPr>
          <p:cNvPr id="4" name="Footer Placeholder 3"/>
          <p:cNvSpPr>
            <a:spLocks noGrp="1"/>
          </p:cNvSpPr>
          <p:nvPr>
            <p:ph type="ftr" sz="quarter" idx="2"/>
          </p:nvPr>
        </p:nvSpPr>
        <p:spPr>
          <a:xfrm>
            <a:off x="0" y="9428584"/>
            <a:ext cx="2889938" cy="498055"/>
          </a:xfrm>
          <a:prstGeom prst="rect">
            <a:avLst/>
          </a:prstGeom>
        </p:spPr>
        <p:txBody>
          <a:bodyPr vert="horz" lIns="91440" tIns="45720" rIns="91440" bIns="45720" rtlCol="0" anchor="b"/>
          <a:lstStyle>
            <a:lvl1pPr algn="l">
              <a:defRPr sz="1200"/>
            </a:lvl1pPr>
          </a:lstStyle>
          <a:p>
            <a:endParaRPr lang="nb-NO"/>
          </a:p>
        </p:txBody>
      </p:sp>
      <p:sp>
        <p:nvSpPr>
          <p:cNvPr id="5" name="Slide Number Placeholder 4"/>
          <p:cNvSpPr>
            <a:spLocks noGrp="1"/>
          </p:cNvSpPr>
          <p:nvPr>
            <p:ph type="sldNum" sz="quarter" idx="3"/>
          </p:nvPr>
        </p:nvSpPr>
        <p:spPr>
          <a:xfrm>
            <a:off x="3777607" y="9428584"/>
            <a:ext cx="2889938" cy="498055"/>
          </a:xfrm>
          <a:prstGeom prst="rect">
            <a:avLst/>
          </a:prstGeom>
        </p:spPr>
        <p:txBody>
          <a:bodyPr vert="horz" lIns="91440" tIns="45720" rIns="91440" bIns="45720" rtlCol="0" anchor="b"/>
          <a:lstStyle>
            <a:lvl1pPr algn="r">
              <a:defRPr sz="1200"/>
            </a:lvl1pPr>
          </a:lstStyle>
          <a:p>
            <a:fld id="{70050004-D2E5-40DB-BAC0-5908816A3B05}" type="slidenum">
              <a:rPr lang="nb-NO" smtClean="0"/>
              <a:t>‹#›</a:t>
            </a:fld>
            <a:endParaRPr lang="nb-NO"/>
          </a:p>
        </p:txBody>
      </p:sp>
    </p:spTree>
    <p:extLst>
      <p:ext uri="{BB962C8B-B14F-4D97-AF65-F5344CB8AC3E}">
        <p14:creationId xmlns:p14="http://schemas.microsoft.com/office/powerpoint/2010/main" val="63801681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2.png>
</file>

<file path=ppt/media/image13.png>
</file>

<file path=ppt/media/image14.png>
</file>

<file path=ppt/media/image15.png>
</file>

<file path=ppt/media/image16.png>
</file>

<file path=ppt/media/image18.png>
</file>

<file path=ppt/media/image19.png>
</file>

<file path=ppt/media/image2.jpeg>
</file>

<file path=ppt/media/image20.png>
</file>

<file path=ppt/media/image22.png>
</file>

<file path=ppt/media/image23.png>
</file>

<file path=ppt/media/image24.png>
</file>

<file path=ppt/media/image25.png>
</file>

<file path=ppt/media/image26.png>
</file>

<file path=ppt/media/image3.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8056"/>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7607" y="0"/>
            <a:ext cx="2889938" cy="498056"/>
          </a:xfrm>
          <a:prstGeom prst="rect">
            <a:avLst/>
          </a:prstGeom>
        </p:spPr>
        <p:txBody>
          <a:bodyPr vert="horz" lIns="91440" tIns="45720" rIns="91440" bIns="45720" rtlCol="0"/>
          <a:lstStyle>
            <a:lvl1pPr algn="r">
              <a:defRPr sz="1200"/>
            </a:lvl1pPr>
          </a:lstStyle>
          <a:p>
            <a:fld id="{8D0AFC2B-A2D2-41DA-93D3-60FF8B408BF4}" type="datetimeFigureOut">
              <a:rPr lang="en-US" smtClean="0"/>
              <a:t>8/23/2022</a:t>
            </a:fld>
            <a:endParaRPr lang="en-US"/>
          </a:p>
        </p:txBody>
      </p:sp>
      <p:sp>
        <p:nvSpPr>
          <p:cNvPr id="4" name="Slide Image Placeholder 3"/>
          <p:cNvSpPr>
            <a:spLocks noGrp="1" noRot="1" noChangeAspect="1"/>
          </p:cNvSpPr>
          <p:nvPr>
            <p:ph type="sldImg" idx="2"/>
          </p:nvPr>
        </p:nvSpPr>
        <p:spPr>
          <a:xfrm>
            <a:off x="357188" y="1241425"/>
            <a:ext cx="5954712" cy="33496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6909" y="4777194"/>
            <a:ext cx="5335270" cy="3908614"/>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28584"/>
            <a:ext cx="2889938" cy="49805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7607" y="9428584"/>
            <a:ext cx="2889938" cy="498055"/>
          </a:xfrm>
          <a:prstGeom prst="rect">
            <a:avLst/>
          </a:prstGeom>
        </p:spPr>
        <p:txBody>
          <a:bodyPr vert="horz" lIns="91440" tIns="45720" rIns="91440" bIns="45720" rtlCol="0" anchor="b"/>
          <a:lstStyle>
            <a:lvl1pPr algn="r">
              <a:defRPr sz="1200"/>
            </a:lvl1pPr>
          </a:lstStyle>
          <a:p>
            <a:fld id="{88A81E57-2F03-4685-980C-99293F3E25F8}" type="slidenum">
              <a:rPr lang="en-US" smtClean="0"/>
              <a:t>‹#›</a:t>
            </a:fld>
            <a:endParaRPr lang="en-US"/>
          </a:p>
        </p:txBody>
      </p:sp>
    </p:spTree>
    <p:extLst>
      <p:ext uri="{BB962C8B-B14F-4D97-AF65-F5344CB8AC3E}">
        <p14:creationId xmlns:p14="http://schemas.microsoft.com/office/powerpoint/2010/main" val="2000046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noProof="0" dirty="0"/>
              <a:t>The terminals are cabled to the central computer (mainframe).</a:t>
            </a:r>
          </a:p>
          <a:p>
            <a:r>
              <a:rPr lang="en-US" sz="1200" noProof="0" dirty="0"/>
              <a:t>The terminals send messages via the communications control subsystem in the OS of the central mainframe to the application program on the mainframe, which uses the services of the DMBS.</a:t>
            </a:r>
          </a:p>
          <a:p>
            <a:endParaRPr lang="nb-NO" sz="1200" dirty="0"/>
          </a:p>
          <a:p>
            <a:endParaRPr lang="nb-NO" sz="1200" dirty="0"/>
          </a:p>
          <a:p>
            <a:pPr algn="l"/>
            <a:r>
              <a:rPr lang="en-US" sz="1800" b="0" i="0" u="none" strike="noStrike" baseline="0" dirty="0">
                <a:latin typeface="NewBaskervilleITCbyBT-Roman"/>
              </a:rPr>
              <a:t>There is now a trend towards </a:t>
            </a:r>
            <a:r>
              <a:rPr lang="en-US" sz="1800" b="1" i="0" u="none" strike="noStrike" baseline="0" dirty="0">
                <a:latin typeface="NewBaskervilleITCbyBT-Bold"/>
              </a:rPr>
              <a:t>downsizing</a:t>
            </a:r>
            <a:r>
              <a:rPr lang="en-US" sz="1800" b="0" i="0" u="none" strike="noStrike" baseline="0" dirty="0">
                <a:latin typeface="NewBaskervilleITCbyBT-Roman"/>
              </a:rPr>
              <a:t>, that is, replacing expensive mainframe computers with more cost-effective networks of personal computers that achieve the same results. </a:t>
            </a:r>
          </a:p>
          <a:p>
            <a:pPr algn="l"/>
            <a:endParaRPr lang="en-US" sz="1800" b="0" i="0" u="none" strike="noStrike" baseline="0" dirty="0">
              <a:latin typeface="NewBaskervilleITCbyBT-Roman"/>
            </a:endParaRPr>
          </a:p>
          <a:p>
            <a:pPr algn="l"/>
            <a:r>
              <a:rPr lang="en-US" sz="1800" b="0" i="0" u="none" strike="noStrike" baseline="0" dirty="0">
                <a:latin typeface="NewBaskervilleITCbyBT-Roman"/>
              </a:rPr>
              <a:t>This trend has given rise to the next two architectures: file-server and client-server.</a:t>
            </a:r>
          </a:p>
          <a:p>
            <a:pPr algn="l"/>
            <a:endParaRPr lang="en-US" dirty="0"/>
          </a:p>
        </p:txBody>
      </p:sp>
      <p:sp>
        <p:nvSpPr>
          <p:cNvPr id="4" name="Slide Number Placeholder 3"/>
          <p:cNvSpPr>
            <a:spLocks noGrp="1"/>
          </p:cNvSpPr>
          <p:nvPr>
            <p:ph type="sldNum" sz="quarter" idx="10"/>
          </p:nvPr>
        </p:nvSpPr>
        <p:spPr/>
        <p:txBody>
          <a:bodyPr/>
          <a:lstStyle/>
          <a:p>
            <a:fld id="{88A81E57-2F03-4685-980C-99293F3E25F8}" type="slidenum">
              <a:rPr lang="en-US" smtClean="0"/>
              <a:t>5</a:t>
            </a:fld>
            <a:endParaRPr lang="en-US"/>
          </a:p>
        </p:txBody>
      </p:sp>
    </p:spTree>
    <p:extLst>
      <p:ext uri="{BB962C8B-B14F-4D97-AF65-F5344CB8AC3E}">
        <p14:creationId xmlns:p14="http://schemas.microsoft.com/office/powerpoint/2010/main" val="3230772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Font typeface="Arial" panose="020B0604020202020204" pitchFamily="34" charset="0"/>
              <a:buNone/>
            </a:pPr>
            <a:endParaRPr lang="en-US" sz="1800" b="0" i="0" u="none" strike="noStrike" baseline="0" dirty="0">
              <a:latin typeface="NewBaskervilleITCbyBT-Roman"/>
            </a:endParaRPr>
          </a:p>
        </p:txBody>
      </p:sp>
      <p:sp>
        <p:nvSpPr>
          <p:cNvPr id="4" name="Slide Number Placeholder 3"/>
          <p:cNvSpPr>
            <a:spLocks noGrp="1"/>
          </p:cNvSpPr>
          <p:nvPr>
            <p:ph type="sldNum" sz="quarter" idx="10"/>
          </p:nvPr>
        </p:nvSpPr>
        <p:spPr/>
        <p:txBody>
          <a:bodyPr/>
          <a:lstStyle/>
          <a:p>
            <a:fld id="{88A81E57-2F03-4685-980C-99293F3E25F8}" type="slidenum">
              <a:rPr lang="en-US" smtClean="0"/>
              <a:t>6</a:t>
            </a:fld>
            <a:endParaRPr lang="en-US"/>
          </a:p>
        </p:txBody>
      </p:sp>
    </p:spTree>
    <p:extLst>
      <p:ext uri="{BB962C8B-B14F-4D97-AF65-F5344CB8AC3E}">
        <p14:creationId xmlns:p14="http://schemas.microsoft.com/office/powerpoint/2010/main" val="2369763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gn="l">
              <a:buFont typeface="Arial" panose="020B0604020202020204" pitchFamily="34" charset="0"/>
              <a:buChar char="•"/>
            </a:pPr>
            <a:r>
              <a:rPr lang="en-US" sz="1800" b="0" i="0" u="none" strike="noStrike" baseline="0" dirty="0">
                <a:latin typeface="NewBaskervilleITCbyBT-Roman"/>
              </a:rPr>
              <a:t>It enables wider access to existing databases.</a:t>
            </a:r>
          </a:p>
          <a:p>
            <a:pPr marL="285750" indent="-285750" algn="l">
              <a:buFont typeface="Arial" panose="020B0604020202020204" pitchFamily="34" charset="0"/>
              <a:buChar char="•"/>
            </a:pPr>
            <a:r>
              <a:rPr lang="en-US" sz="1800" b="0" i="0" u="none" strike="noStrike" baseline="0" dirty="0">
                <a:latin typeface="NewBaskervilleITCbyBT-Roman"/>
              </a:rPr>
              <a:t>Increased performance: If the clients and server reside on different computers, then different CPUs can be processing applications in parallel. It should also be easier to tune the server machine if its only task is to perform database processing.</a:t>
            </a:r>
          </a:p>
          <a:p>
            <a:pPr marL="285750" indent="-285750" algn="l">
              <a:buFont typeface="Arial" panose="020B0604020202020204" pitchFamily="34" charset="0"/>
              <a:buChar char="•"/>
            </a:pPr>
            <a:r>
              <a:rPr lang="en-US" sz="1800" b="0" i="0" u="none" strike="noStrike" baseline="0" dirty="0">
                <a:latin typeface="NewBaskervilleITCbyBT-Roman"/>
              </a:rPr>
              <a:t>Hardware costs may be reduced: It is only the server that requires storage and processing power sufficient to store and manage the database.</a:t>
            </a:r>
          </a:p>
          <a:p>
            <a:pPr marL="285750" indent="-285750" algn="l">
              <a:buFont typeface="Arial" panose="020B0604020202020204" pitchFamily="34" charset="0"/>
              <a:buChar char="•"/>
            </a:pPr>
            <a:r>
              <a:rPr lang="en-US" sz="1800" b="0" i="0" u="none" strike="noStrike" baseline="0" dirty="0">
                <a:latin typeface="NewBaskervilleITCbyBT-Roman"/>
              </a:rPr>
              <a:t>Communication costs are reduced: Applications carry out part of the operations on the client and send only requests for database access across the network, resulting in less data being sent across the network.</a:t>
            </a:r>
          </a:p>
          <a:p>
            <a:pPr marL="285750" indent="-285750" algn="l">
              <a:buFont typeface="Arial" panose="020B0604020202020204" pitchFamily="34" charset="0"/>
              <a:buChar char="•"/>
            </a:pPr>
            <a:r>
              <a:rPr lang="en-US" sz="1800" b="0" i="0" u="none" strike="noStrike" baseline="0" dirty="0">
                <a:latin typeface="NewBaskervilleITCbyBT-Roman"/>
              </a:rPr>
              <a:t>Increased consistency: The server can handle integrity checks, so that constraints need to be defined and validated only in the one place, rather than having each application program perform its own checking.</a:t>
            </a:r>
            <a:endParaRPr lang="nb-NO" dirty="0"/>
          </a:p>
        </p:txBody>
      </p:sp>
      <p:sp>
        <p:nvSpPr>
          <p:cNvPr id="4" name="Slide Number Placeholder 3"/>
          <p:cNvSpPr>
            <a:spLocks noGrp="1"/>
          </p:cNvSpPr>
          <p:nvPr>
            <p:ph type="sldNum" sz="quarter" idx="5"/>
          </p:nvPr>
        </p:nvSpPr>
        <p:spPr/>
        <p:txBody>
          <a:bodyPr/>
          <a:lstStyle/>
          <a:p>
            <a:fld id="{88A81E57-2F03-4685-980C-99293F3E25F8}" type="slidenum">
              <a:rPr lang="en-US" smtClean="0"/>
              <a:t>11</a:t>
            </a:fld>
            <a:endParaRPr lang="en-US"/>
          </a:p>
        </p:txBody>
      </p:sp>
    </p:spTree>
    <p:extLst>
      <p:ext uri="{BB962C8B-B14F-4D97-AF65-F5344CB8AC3E}">
        <p14:creationId xmlns:p14="http://schemas.microsoft.com/office/powerpoint/2010/main" val="1361612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need for enterprise scalability challenged the traditional two-tier client–server model.</a:t>
            </a:r>
          </a:p>
          <a:p>
            <a:pPr marL="171450" indent="-171450">
              <a:buFont typeface="Arial" panose="020B0604020202020204" pitchFamily="34" charset="0"/>
              <a:buChar char="•"/>
            </a:pPr>
            <a:r>
              <a:rPr lang="en-US" dirty="0"/>
              <a:t>The Three-tier client–server architecture was </a:t>
            </a:r>
            <a:r>
              <a:rPr lang="en-US" noProof="0" dirty="0"/>
              <a:t>designed to solve enterprise scalability challenge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In two-tiers architecture, the client side presented two problems preventing true scalability:</a:t>
            </a:r>
          </a:p>
          <a:p>
            <a:pPr marL="628650" lvl="1" indent="-171450">
              <a:buFont typeface="Arial" panose="020B0604020202020204" pitchFamily="34" charset="0"/>
              <a:buChar char="•"/>
            </a:pPr>
            <a:r>
              <a:rPr lang="en-US" dirty="0"/>
              <a:t>‘Fat’ client, requiring considerable resources on client’s computer to run effectively.</a:t>
            </a:r>
          </a:p>
          <a:p>
            <a:pPr marL="628650" lvl="1" indent="-171450">
              <a:buFont typeface="Arial" panose="020B0604020202020204" pitchFamily="34" charset="0"/>
              <a:buChar char="•"/>
            </a:pPr>
            <a:r>
              <a:rPr lang="en-US" dirty="0"/>
              <a:t>Significant client-side administration overhead which is shifted to the application server in three-tier architecture.</a:t>
            </a:r>
          </a:p>
          <a:p>
            <a:endParaRPr lang="en-US" dirty="0"/>
          </a:p>
        </p:txBody>
      </p:sp>
      <p:sp>
        <p:nvSpPr>
          <p:cNvPr id="4" name="Slide Number Placeholder 3"/>
          <p:cNvSpPr>
            <a:spLocks noGrp="1"/>
          </p:cNvSpPr>
          <p:nvPr>
            <p:ph type="sldNum" sz="quarter" idx="5"/>
          </p:nvPr>
        </p:nvSpPr>
        <p:spPr/>
        <p:txBody>
          <a:bodyPr/>
          <a:lstStyle/>
          <a:p>
            <a:fld id="{88A81E57-2F03-4685-980C-99293F3E25F8}" type="slidenum">
              <a:rPr lang="en-US" smtClean="0"/>
              <a:t>15</a:t>
            </a:fld>
            <a:endParaRPr lang="en-US"/>
          </a:p>
        </p:txBody>
      </p:sp>
    </p:spTree>
    <p:extLst>
      <p:ext uri="{BB962C8B-B14F-4D97-AF65-F5344CB8AC3E}">
        <p14:creationId xmlns:p14="http://schemas.microsoft.com/office/powerpoint/2010/main" val="21196296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Font typeface="Arial" panose="020B0604020202020204" pitchFamily="34" charset="0"/>
              <a:buNone/>
            </a:pPr>
            <a:endParaRPr lang="nb-NO" dirty="0"/>
          </a:p>
        </p:txBody>
      </p:sp>
      <p:sp>
        <p:nvSpPr>
          <p:cNvPr id="4" name="Slide Number Placeholder 3"/>
          <p:cNvSpPr>
            <a:spLocks noGrp="1"/>
          </p:cNvSpPr>
          <p:nvPr>
            <p:ph type="sldNum" sz="quarter" idx="5"/>
          </p:nvPr>
        </p:nvSpPr>
        <p:spPr/>
        <p:txBody>
          <a:bodyPr/>
          <a:lstStyle/>
          <a:p>
            <a:fld id="{88A81E57-2F03-4685-980C-99293F3E25F8}" type="slidenum">
              <a:rPr lang="en-US" smtClean="0"/>
              <a:t>17</a:t>
            </a:fld>
            <a:endParaRPr lang="en-US"/>
          </a:p>
        </p:txBody>
      </p:sp>
    </p:spTree>
    <p:extLst>
      <p:ext uri="{BB962C8B-B14F-4D97-AF65-F5344CB8AC3E}">
        <p14:creationId xmlns:p14="http://schemas.microsoft.com/office/powerpoint/2010/main" val="37162979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Mell, P., &amp; </a:t>
            </a:r>
            <a:r>
              <a:rPr lang="en-US" dirty="0" err="1"/>
              <a:t>Grance</a:t>
            </a:r>
            <a:r>
              <a:rPr lang="en-US" dirty="0"/>
              <a:t>, T. (2011). The NIST Definition of Cloud Computing ( Draft ) Recommendations of the National Institute of Standards and Technology.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Retrieved from: https://nvlpubs.nist.gov/nistpubs/Legacy/SP/nistspecialpublication800-145.pdf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endParaRPr lang="nb-NO" dirty="0"/>
          </a:p>
          <a:p>
            <a:endParaRPr lang="nb-NO" dirty="0"/>
          </a:p>
        </p:txBody>
      </p:sp>
      <p:sp>
        <p:nvSpPr>
          <p:cNvPr id="4" name="Slide Number Placeholder 3"/>
          <p:cNvSpPr>
            <a:spLocks noGrp="1"/>
          </p:cNvSpPr>
          <p:nvPr>
            <p:ph type="sldNum" sz="quarter" idx="10"/>
          </p:nvPr>
        </p:nvSpPr>
        <p:spPr/>
        <p:txBody>
          <a:bodyPr/>
          <a:lstStyle/>
          <a:p>
            <a:fld id="{88A81E57-2F03-4685-980C-99293F3E25F8}" type="slidenum">
              <a:rPr lang="en-US" smtClean="0"/>
              <a:t>25</a:t>
            </a:fld>
            <a:endParaRPr lang="en-US"/>
          </a:p>
        </p:txBody>
      </p:sp>
    </p:spTree>
    <p:extLst>
      <p:ext uri="{BB962C8B-B14F-4D97-AF65-F5344CB8AC3E}">
        <p14:creationId xmlns:p14="http://schemas.microsoft.com/office/powerpoint/2010/main" val="1244032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Grey color : Cloud Service Provider Responsibility</a:t>
            </a:r>
          </a:p>
          <a:p>
            <a:r>
              <a:rPr lang="en-US" dirty="0"/>
              <a:t>Blue Color: Functionality assured by the customer/organization.</a:t>
            </a:r>
          </a:p>
          <a:p>
            <a:endParaRPr lang="en-US" dirty="0"/>
          </a:p>
        </p:txBody>
      </p:sp>
      <p:sp>
        <p:nvSpPr>
          <p:cNvPr id="4" name="Slide Number Placeholder 3"/>
          <p:cNvSpPr>
            <a:spLocks noGrp="1"/>
          </p:cNvSpPr>
          <p:nvPr>
            <p:ph type="sldNum" sz="quarter" idx="5"/>
          </p:nvPr>
        </p:nvSpPr>
        <p:spPr/>
        <p:txBody>
          <a:bodyPr/>
          <a:lstStyle/>
          <a:p>
            <a:fld id="{88A81E57-2F03-4685-980C-99293F3E25F8}" type="slidenum">
              <a:rPr lang="en-US" smtClean="0"/>
              <a:t>33</a:t>
            </a:fld>
            <a:endParaRPr lang="en-US"/>
          </a:p>
        </p:txBody>
      </p:sp>
    </p:spTree>
    <p:extLst>
      <p:ext uri="{BB962C8B-B14F-4D97-AF65-F5344CB8AC3E}">
        <p14:creationId xmlns:p14="http://schemas.microsoft.com/office/powerpoint/2010/main" val="21681886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10" name="Rectangle 9"/>
          <p:cNvSpPr/>
          <p:nvPr/>
        </p:nvSpPr>
        <p:spPr>
          <a:xfrm>
            <a:off x="203200" y="220134"/>
            <a:ext cx="11777013" cy="604078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l="6960" t="294" r="63584" b="-294"/>
          <a:stretch/>
        </p:blipFill>
        <p:spPr>
          <a:xfrm>
            <a:off x="6877585" y="256253"/>
            <a:ext cx="5102631" cy="6003827"/>
          </a:xfrm>
          <a:prstGeom prst="rect">
            <a:avLst/>
          </a:prstGeom>
        </p:spPr>
      </p:pic>
      <p:sp>
        <p:nvSpPr>
          <p:cNvPr id="2" name="Title 1"/>
          <p:cNvSpPr>
            <a:spLocks noGrp="1"/>
          </p:cNvSpPr>
          <p:nvPr>
            <p:ph type="ctrTitle"/>
          </p:nvPr>
        </p:nvSpPr>
        <p:spPr>
          <a:xfrm>
            <a:off x="663051" y="2723093"/>
            <a:ext cx="5754683" cy="2069041"/>
          </a:xfrm>
        </p:spPr>
        <p:txBody>
          <a:bodyPr anchor="b"/>
          <a:lstStyle/>
          <a:p>
            <a:r>
              <a:rPr lang="en-US"/>
              <a:t>Click to edit Master title style</a:t>
            </a:r>
            <a:endParaRPr lang="nb-NO" dirty="0"/>
          </a:p>
        </p:txBody>
      </p:sp>
      <p:sp>
        <p:nvSpPr>
          <p:cNvPr id="3" name="Subtitle 2"/>
          <p:cNvSpPr>
            <a:spLocks noGrp="1"/>
          </p:cNvSpPr>
          <p:nvPr>
            <p:ph type="subTitle" idx="1"/>
          </p:nvPr>
        </p:nvSpPr>
        <p:spPr>
          <a:xfrm>
            <a:off x="663051" y="5232400"/>
            <a:ext cx="5754683" cy="711200"/>
          </a:xfrm>
        </p:spPr>
        <p:txBody>
          <a:bodyPr lIns="0" rIns="0">
            <a:normAutofit/>
          </a:bodyPr>
          <a:lstStyle>
            <a:lvl1pPr marL="0" indent="0" algn="l">
              <a:buNone/>
              <a:defRPr sz="2133">
                <a:solidFill>
                  <a:schemeClr val="accent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nb-NO" dirty="0"/>
          </a:p>
        </p:txBody>
      </p:sp>
      <p:sp>
        <p:nvSpPr>
          <p:cNvPr id="4" name="Date Placeholder 3"/>
          <p:cNvSpPr>
            <a:spLocks noGrp="1"/>
          </p:cNvSpPr>
          <p:nvPr>
            <p:ph type="dt" sz="half" idx="10"/>
          </p:nvPr>
        </p:nvSpPr>
        <p:spPr/>
        <p:txBody>
          <a:bodyPr/>
          <a:lstStyle>
            <a:lvl1pPr>
              <a:defRPr>
                <a:solidFill>
                  <a:schemeClr val="tx1"/>
                </a:solidFill>
              </a:defRPr>
            </a:lvl1pPr>
          </a:lstStyle>
          <a:p>
            <a:fld id="{F7CDE788-0E4A-4E74-909C-3AFD0E7594A9}" type="datetime1">
              <a:rPr lang="nb-NO" smtClean="0"/>
              <a:t>23.08.2022</a:t>
            </a:fld>
            <a:endParaRPr lang="nb-NO"/>
          </a:p>
        </p:txBody>
      </p:sp>
      <p:sp>
        <p:nvSpPr>
          <p:cNvPr id="5" name="Footer Placeholder 4"/>
          <p:cNvSpPr>
            <a:spLocks noGrp="1"/>
          </p:cNvSpPr>
          <p:nvPr>
            <p:ph type="ftr" sz="quarter" idx="11"/>
          </p:nvPr>
        </p:nvSpPr>
        <p:spPr/>
        <p:txBody>
          <a:bodyPr/>
          <a:lstStyle>
            <a:lvl1pPr>
              <a:defRPr>
                <a:solidFill>
                  <a:schemeClr val="tx1"/>
                </a:solidFill>
              </a:defRPr>
            </a:lvl1pPr>
          </a:lstStyle>
          <a:p>
            <a:r>
              <a:rPr lang="nb-NO"/>
              <a:t>Tittel på foredraget</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AAE70B66-0019-4FA2-8F09-A8AEF25B5BFF}" type="slidenum">
              <a:rPr lang="nb-NO" smtClean="0"/>
              <a:t>‹#›</a:t>
            </a:fld>
            <a:endParaRPr lang="nb-NO"/>
          </a:p>
        </p:txBody>
      </p:sp>
      <p:sp>
        <p:nvSpPr>
          <p:cNvPr id="12" name="Picture Placeholder 11"/>
          <p:cNvSpPr>
            <a:spLocks noGrp="1"/>
          </p:cNvSpPr>
          <p:nvPr>
            <p:ph type="pic" sz="quarter" idx="13"/>
          </p:nvPr>
        </p:nvSpPr>
        <p:spPr>
          <a:xfrm>
            <a:off x="6874813" y="255421"/>
            <a:ext cx="5105400" cy="5968537"/>
          </a:xfrm>
          <a:noFill/>
        </p:spPr>
        <p:txBody>
          <a:bodyPr/>
          <a:lstStyle/>
          <a:p>
            <a:r>
              <a:rPr lang="en-US"/>
              <a:t>Click icon to add picture</a:t>
            </a:r>
            <a:endParaRPr lang="nb-NO" dirty="0"/>
          </a:p>
        </p:txBody>
      </p:sp>
      <p:cxnSp>
        <p:nvCxnSpPr>
          <p:cNvPr id="13" name="Straight Connector 12"/>
          <p:cNvCxnSpPr/>
          <p:nvPr/>
        </p:nvCxnSpPr>
        <p:spPr>
          <a:xfrm>
            <a:off x="659382" y="50313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205427" y="220965"/>
            <a:ext cx="11774787"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pic>
        <p:nvPicPr>
          <p:cNvPr id="9" name="Picture 8"/>
          <p:cNvPicPr>
            <a:picLocks noChangeAspect="1"/>
          </p:cNvPicPr>
          <p:nvPr/>
        </p:nvPicPr>
        <p:blipFill rotWithShape="1">
          <a:blip r:embed="rId3"/>
          <a:srcRect l="6509"/>
          <a:stretch/>
        </p:blipFill>
        <p:spPr>
          <a:xfrm>
            <a:off x="659382" y="524195"/>
            <a:ext cx="2416303" cy="1086196"/>
          </a:xfrm>
          <a:prstGeom prst="rect">
            <a:avLst/>
          </a:prstGeom>
        </p:spPr>
      </p:pic>
    </p:spTree>
    <p:extLst>
      <p:ext uri="{BB962C8B-B14F-4D97-AF65-F5344CB8AC3E}">
        <p14:creationId xmlns:p14="http://schemas.microsoft.com/office/powerpoint/2010/main" val="35054638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 + Text - Grey">
    <p:spTree>
      <p:nvGrpSpPr>
        <p:cNvPr id="1" name=""/>
        <p:cNvGrpSpPr/>
        <p:nvPr/>
      </p:nvGrpSpPr>
      <p:grpSpPr>
        <a:xfrm>
          <a:off x="0" y="0"/>
          <a:ext cx="0" cy="0"/>
          <a:chOff x="0" y="0"/>
          <a:chExt cx="0" cy="0"/>
        </a:xfrm>
      </p:grpSpPr>
      <p:sp>
        <p:nvSpPr>
          <p:cNvPr id="7" name="Rectangle 6"/>
          <p:cNvSpPr/>
          <p:nvPr/>
        </p:nvSpPr>
        <p:spPr>
          <a:xfrm>
            <a:off x="5537200" y="220134"/>
            <a:ext cx="6443013" cy="6040780"/>
          </a:xfrm>
          <a:prstGeom prst="rect">
            <a:avLst/>
          </a:prstGeom>
          <a:solidFill>
            <a:schemeClr val="bg2">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2" name="Title 1"/>
          <p:cNvSpPr>
            <a:spLocks noGrp="1"/>
          </p:cNvSpPr>
          <p:nvPr>
            <p:ph type="title"/>
          </p:nvPr>
        </p:nvSpPr>
        <p:spPr>
          <a:xfrm>
            <a:off x="6005605" y="570881"/>
            <a:ext cx="5458263" cy="1143000"/>
          </a:xfrm>
        </p:spPr>
        <p:txBody>
          <a:bodyPr/>
          <a:lstStyle/>
          <a:p>
            <a:r>
              <a:rPr lang="en-US"/>
              <a:t>Click to edit Master title style</a:t>
            </a:r>
            <a:endParaRPr lang="nb-NO" dirty="0"/>
          </a:p>
        </p:txBody>
      </p:sp>
      <p:sp>
        <p:nvSpPr>
          <p:cNvPr id="3" name="Content Placeholder 2"/>
          <p:cNvSpPr>
            <a:spLocks noGrp="1"/>
          </p:cNvSpPr>
          <p:nvPr>
            <p:ph idx="1"/>
          </p:nvPr>
        </p:nvSpPr>
        <p:spPr>
          <a:xfrm>
            <a:off x="5913805" y="2126457"/>
            <a:ext cx="5550063"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4" name="Date Placeholder 3"/>
          <p:cNvSpPr>
            <a:spLocks noGrp="1"/>
          </p:cNvSpPr>
          <p:nvPr>
            <p:ph type="dt" sz="half" idx="10"/>
          </p:nvPr>
        </p:nvSpPr>
        <p:spPr/>
        <p:txBody>
          <a:bodyPr/>
          <a:lstStyle/>
          <a:p>
            <a:fld id="{C7D771CF-A633-4F93-8939-A5982DAD8035}"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5538419" y="220965"/>
            <a:ext cx="6441795"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0" name="Picture Placeholder 11"/>
          <p:cNvSpPr>
            <a:spLocks noGrp="1"/>
          </p:cNvSpPr>
          <p:nvPr>
            <p:ph type="pic" sz="quarter" idx="13"/>
          </p:nvPr>
        </p:nvSpPr>
        <p:spPr>
          <a:xfrm>
            <a:off x="203200" y="220134"/>
            <a:ext cx="5105400" cy="6040780"/>
          </a:xfrm>
          <a:solidFill>
            <a:srgbClr val="7E9492"/>
          </a:solidFill>
        </p:spPr>
        <p:txBody>
          <a:bodyPr/>
          <a:lstStyle/>
          <a:p>
            <a:r>
              <a:rPr lang="en-US"/>
              <a:t>Click icon to add picture</a:t>
            </a:r>
            <a:endParaRPr lang="nb-NO"/>
          </a:p>
        </p:txBody>
      </p:sp>
      <p:cxnSp>
        <p:nvCxnSpPr>
          <p:cNvPr id="11" name="Straight Connector 10"/>
          <p:cNvCxnSpPr/>
          <p:nvPr/>
        </p:nvCxnSpPr>
        <p:spPr>
          <a:xfrm>
            <a:off x="6005605" y="17801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754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ext + Pic - Grey">
    <p:spTree>
      <p:nvGrpSpPr>
        <p:cNvPr id="1" name=""/>
        <p:cNvGrpSpPr/>
        <p:nvPr/>
      </p:nvGrpSpPr>
      <p:grpSpPr>
        <a:xfrm>
          <a:off x="0" y="0"/>
          <a:ext cx="0" cy="0"/>
          <a:chOff x="0" y="0"/>
          <a:chExt cx="0" cy="0"/>
        </a:xfrm>
      </p:grpSpPr>
      <p:sp>
        <p:nvSpPr>
          <p:cNvPr id="7" name="Rectangle 6"/>
          <p:cNvSpPr/>
          <p:nvPr/>
        </p:nvSpPr>
        <p:spPr>
          <a:xfrm>
            <a:off x="203200" y="220134"/>
            <a:ext cx="6443013" cy="6040780"/>
          </a:xfrm>
          <a:prstGeom prst="rect">
            <a:avLst/>
          </a:prstGeom>
          <a:solidFill>
            <a:schemeClr val="bg2">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2" name="Title 1"/>
          <p:cNvSpPr>
            <a:spLocks noGrp="1"/>
          </p:cNvSpPr>
          <p:nvPr>
            <p:ph type="title"/>
          </p:nvPr>
        </p:nvSpPr>
        <p:spPr>
          <a:xfrm>
            <a:off x="671604" y="570881"/>
            <a:ext cx="5458263" cy="1143000"/>
          </a:xfrm>
        </p:spPr>
        <p:txBody>
          <a:bodyPr/>
          <a:lstStyle/>
          <a:p>
            <a:r>
              <a:rPr lang="en-US"/>
              <a:t>Click to edit Master title style</a:t>
            </a:r>
            <a:endParaRPr lang="nb-NO" dirty="0"/>
          </a:p>
        </p:txBody>
      </p:sp>
      <p:sp>
        <p:nvSpPr>
          <p:cNvPr id="3" name="Content Placeholder 2"/>
          <p:cNvSpPr>
            <a:spLocks noGrp="1"/>
          </p:cNvSpPr>
          <p:nvPr>
            <p:ph idx="1"/>
          </p:nvPr>
        </p:nvSpPr>
        <p:spPr>
          <a:xfrm>
            <a:off x="579804" y="2126457"/>
            <a:ext cx="5550063"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4" name="Date Placeholder 3"/>
          <p:cNvSpPr>
            <a:spLocks noGrp="1"/>
          </p:cNvSpPr>
          <p:nvPr>
            <p:ph type="dt" sz="half" idx="10"/>
          </p:nvPr>
        </p:nvSpPr>
        <p:spPr/>
        <p:txBody>
          <a:bodyPr/>
          <a:lstStyle/>
          <a:p>
            <a:fld id="{490C048E-6FB8-4AF5-BA2A-5B811E1F27EA}"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204419" y="220965"/>
            <a:ext cx="6441795"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0" name="Picture Placeholder 11"/>
          <p:cNvSpPr>
            <a:spLocks noGrp="1"/>
          </p:cNvSpPr>
          <p:nvPr>
            <p:ph type="pic" sz="quarter" idx="13"/>
          </p:nvPr>
        </p:nvSpPr>
        <p:spPr>
          <a:xfrm>
            <a:off x="6874813" y="220134"/>
            <a:ext cx="5105400" cy="6040780"/>
          </a:xfrm>
          <a:solidFill>
            <a:srgbClr val="7E9492"/>
          </a:solidFill>
        </p:spPr>
        <p:txBody>
          <a:bodyPr/>
          <a:lstStyle/>
          <a:p>
            <a:r>
              <a:rPr lang="en-US"/>
              <a:t>Click icon to add picture</a:t>
            </a:r>
            <a:endParaRPr lang="nb-NO"/>
          </a:p>
        </p:txBody>
      </p:sp>
      <p:cxnSp>
        <p:nvCxnSpPr>
          <p:cNvPr id="11" name="Straight Connector 10"/>
          <p:cNvCxnSpPr/>
          <p:nvPr/>
        </p:nvCxnSpPr>
        <p:spPr>
          <a:xfrm>
            <a:off x="671605" y="17801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055339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Graph + Text - Grey">
    <p:spTree>
      <p:nvGrpSpPr>
        <p:cNvPr id="1" name=""/>
        <p:cNvGrpSpPr/>
        <p:nvPr/>
      </p:nvGrpSpPr>
      <p:grpSpPr>
        <a:xfrm>
          <a:off x="0" y="0"/>
          <a:ext cx="0" cy="0"/>
          <a:chOff x="0" y="0"/>
          <a:chExt cx="0" cy="0"/>
        </a:xfrm>
      </p:grpSpPr>
      <p:sp>
        <p:nvSpPr>
          <p:cNvPr id="7" name="Rectangle 6"/>
          <p:cNvSpPr/>
          <p:nvPr/>
        </p:nvSpPr>
        <p:spPr>
          <a:xfrm>
            <a:off x="5537200" y="220134"/>
            <a:ext cx="6443013" cy="6040780"/>
          </a:xfrm>
          <a:prstGeom prst="rect">
            <a:avLst/>
          </a:prstGeom>
          <a:solidFill>
            <a:schemeClr val="bg2">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2" name="Title 1"/>
          <p:cNvSpPr>
            <a:spLocks noGrp="1"/>
          </p:cNvSpPr>
          <p:nvPr>
            <p:ph type="title"/>
          </p:nvPr>
        </p:nvSpPr>
        <p:spPr>
          <a:xfrm>
            <a:off x="6005605" y="570881"/>
            <a:ext cx="5458263" cy="1143000"/>
          </a:xfrm>
        </p:spPr>
        <p:txBody>
          <a:bodyPr/>
          <a:lstStyle/>
          <a:p>
            <a:r>
              <a:rPr lang="en-US"/>
              <a:t>Click to edit Master title style</a:t>
            </a:r>
            <a:endParaRPr lang="nb-NO" dirty="0"/>
          </a:p>
        </p:txBody>
      </p:sp>
      <p:sp>
        <p:nvSpPr>
          <p:cNvPr id="3" name="Content Placeholder 2"/>
          <p:cNvSpPr>
            <a:spLocks noGrp="1"/>
          </p:cNvSpPr>
          <p:nvPr>
            <p:ph idx="1"/>
          </p:nvPr>
        </p:nvSpPr>
        <p:spPr>
          <a:xfrm>
            <a:off x="5913805" y="2126457"/>
            <a:ext cx="5550063"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4" name="Date Placeholder 3"/>
          <p:cNvSpPr>
            <a:spLocks noGrp="1"/>
          </p:cNvSpPr>
          <p:nvPr>
            <p:ph type="dt" sz="half" idx="10"/>
          </p:nvPr>
        </p:nvSpPr>
        <p:spPr/>
        <p:txBody>
          <a:bodyPr/>
          <a:lstStyle/>
          <a:p>
            <a:fld id="{4E7AAA90-F82B-44EC-A777-30B3FFDD19C8}"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5538419" y="220965"/>
            <a:ext cx="6441795"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cxnSp>
        <p:nvCxnSpPr>
          <p:cNvPr id="11" name="Straight Connector 10"/>
          <p:cNvCxnSpPr/>
          <p:nvPr/>
        </p:nvCxnSpPr>
        <p:spPr>
          <a:xfrm>
            <a:off x="6005605" y="17801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203200" y="220134"/>
            <a:ext cx="5105400" cy="6040780"/>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8" name="Content Placeholder 17"/>
          <p:cNvSpPr>
            <a:spLocks noGrp="1"/>
          </p:cNvSpPr>
          <p:nvPr>
            <p:ph sz="quarter" idx="13" hasCustomPrompt="1"/>
          </p:nvPr>
        </p:nvSpPr>
        <p:spPr>
          <a:xfrm>
            <a:off x="203200" y="220134"/>
            <a:ext cx="5105400" cy="6040780"/>
          </a:xfrm>
        </p:spPr>
        <p:txBody>
          <a:bodyPr/>
          <a:lstStyle>
            <a:lvl1pPr marL="0" indent="0">
              <a:buNone/>
              <a:defRPr baseline="0"/>
            </a:lvl1pPr>
          </a:lstStyle>
          <a:p>
            <a:pPr lvl="0"/>
            <a:r>
              <a:rPr lang="nb-NO" dirty="0"/>
              <a:t>Graph / </a:t>
            </a:r>
            <a:r>
              <a:rPr lang="nb-NO" dirty="0" err="1"/>
              <a:t>Smartart</a:t>
            </a:r>
            <a:endParaRPr lang="nb-NO" dirty="0"/>
          </a:p>
        </p:txBody>
      </p:sp>
    </p:spTree>
    <p:extLst>
      <p:ext uri="{BB962C8B-B14F-4D97-AF65-F5344CB8AC3E}">
        <p14:creationId xmlns:p14="http://schemas.microsoft.com/office/powerpoint/2010/main" val="41417186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xt + Graph - Grey">
    <p:spTree>
      <p:nvGrpSpPr>
        <p:cNvPr id="1" name=""/>
        <p:cNvGrpSpPr/>
        <p:nvPr/>
      </p:nvGrpSpPr>
      <p:grpSpPr>
        <a:xfrm>
          <a:off x="0" y="0"/>
          <a:ext cx="0" cy="0"/>
          <a:chOff x="0" y="0"/>
          <a:chExt cx="0" cy="0"/>
        </a:xfrm>
      </p:grpSpPr>
      <p:sp>
        <p:nvSpPr>
          <p:cNvPr id="7" name="Rectangle 6"/>
          <p:cNvSpPr/>
          <p:nvPr/>
        </p:nvSpPr>
        <p:spPr>
          <a:xfrm>
            <a:off x="203200" y="220134"/>
            <a:ext cx="6443013" cy="6040780"/>
          </a:xfrm>
          <a:prstGeom prst="rect">
            <a:avLst/>
          </a:prstGeom>
          <a:solidFill>
            <a:schemeClr val="bg2">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2" name="Title 1"/>
          <p:cNvSpPr>
            <a:spLocks noGrp="1"/>
          </p:cNvSpPr>
          <p:nvPr>
            <p:ph type="title"/>
          </p:nvPr>
        </p:nvSpPr>
        <p:spPr>
          <a:xfrm>
            <a:off x="671604" y="570881"/>
            <a:ext cx="5458263" cy="1143000"/>
          </a:xfrm>
        </p:spPr>
        <p:txBody>
          <a:bodyPr/>
          <a:lstStyle/>
          <a:p>
            <a:r>
              <a:rPr lang="en-US"/>
              <a:t>Click to edit Master title style</a:t>
            </a:r>
            <a:endParaRPr lang="nb-NO" dirty="0"/>
          </a:p>
        </p:txBody>
      </p:sp>
      <p:sp>
        <p:nvSpPr>
          <p:cNvPr id="3" name="Content Placeholder 2"/>
          <p:cNvSpPr>
            <a:spLocks noGrp="1"/>
          </p:cNvSpPr>
          <p:nvPr>
            <p:ph idx="1"/>
          </p:nvPr>
        </p:nvSpPr>
        <p:spPr>
          <a:xfrm>
            <a:off x="579804" y="2126457"/>
            <a:ext cx="5550063"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4" name="Date Placeholder 3"/>
          <p:cNvSpPr>
            <a:spLocks noGrp="1"/>
          </p:cNvSpPr>
          <p:nvPr>
            <p:ph type="dt" sz="half" idx="10"/>
          </p:nvPr>
        </p:nvSpPr>
        <p:spPr/>
        <p:txBody>
          <a:bodyPr/>
          <a:lstStyle/>
          <a:p>
            <a:fld id="{F53F10C3-6398-4299-AA5B-F4B38CBF0357}"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204419" y="220965"/>
            <a:ext cx="6441795"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cxnSp>
        <p:nvCxnSpPr>
          <p:cNvPr id="11" name="Straight Connector 10"/>
          <p:cNvCxnSpPr/>
          <p:nvPr/>
        </p:nvCxnSpPr>
        <p:spPr>
          <a:xfrm>
            <a:off x="671605" y="17801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6874813" y="220134"/>
            <a:ext cx="5105400" cy="6040780"/>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3" name="Content Placeholder 17"/>
          <p:cNvSpPr>
            <a:spLocks noGrp="1"/>
          </p:cNvSpPr>
          <p:nvPr>
            <p:ph sz="quarter" idx="13" hasCustomPrompt="1"/>
          </p:nvPr>
        </p:nvSpPr>
        <p:spPr>
          <a:xfrm>
            <a:off x="6874813" y="220134"/>
            <a:ext cx="5105400" cy="6040780"/>
          </a:xfrm>
        </p:spPr>
        <p:txBody>
          <a:bodyPr/>
          <a:lstStyle>
            <a:lvl1pPr marL="0" indent="0">
              <a:buNone/>
              <a:defRPr baseline="0"/>
            </a:lvl1pPr>
          </a:lstStyle>
          <a:p>
            <a:pPr lvl="0"/>
            <a:r>
              <a:rPr lang="nb-NO" dirty="0"/>
              <a:t>Graph / </a:t>
            </a:r>
            <a:r>
              <a:rPr lang="nb-NO" dirty="0" err="1"/>
              <a:t>Smartart</a:t>
            </a:r>
            <a:endParaRPr lang="nb-NO" dirty="0"/>
          </a:p>
        </p:txBody>
      </p:sp>
    </p:spTree>
    <p:extLst>
      <p:ext uri="{BB962C8B-B14F-4D97-AF65-F5344CB8AC3E}">
        <p14:creationId xmlns:p14="http://schemas.microsoft.com/office/powerpoint/2010/main" val="41893676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Picture">
    <p:spTree>
      <p:nvGrpSpPr>
        <p:cNvPr id="1" name=""/>
        <p:cNvGrpSpPr/>
        <p:nvPr/>
      </p:nvGrpSpPr>
      <p:grpSpPr>
        <a:xfrm>
          <a:off x="0" y="0"/>
          <a:ext cx="0" cy="0"/>
          <a:chOff x="0" y="0"/>
          <a:chExt cx="0" cy="0"/>
        </a:xfrm>
      </p:grpSpPr>
      <p:sp>
        <p:nvSpPr>
          <p:cNvPr id="7" name="Rectangle 6"/>
          <p:cNvSpPr/>
          <p:nvPr/>
        </p:nvSpPr>
        <p:spPr>
          <a:xfrm>
            <a:off x="203200" y="220134"/>
            <a:ext cx="11777013" cy="6040780"/>
          </a:xfrm>
          <a:prstGeom prst="rect">
            <a:avLst/>
          </a:prstGeom>
          <a:solidFill>
            <a:schemeClr val="bg2">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4" name="Date Placeholder 3"/>
          <p:cNvSpPr>
            <a:spLocks noGrp="1"/>
          </p:cNvSpPr>
          <p:nvPr>
            <p:ph type="dt" sz="half" idx="10"/>
          </p:nvPr>
        </p:nvSpPr>
        <p:spPr/>
        <p:txBody>
          <a:bodyPr/>
          <a:lstStyle/>
          <a:p>
            <a:fld id="{5C7D47E2-1AE2-41C1-A3FB-099A2F96D3DF}"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205427" y="220965"/>
            <a:ext cx="11774787"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9" name="Picture Placeholder 8"/>
          <p:cNvSpPr>
            <a:spLocks noGrp="1"/>
          </p:cNvSpPr>
          <p:nvPr>
            <p:ph type="pic" sz="quarter" idx="13"/>
          </p:nvPr>
        </p:nvSpPr>
        <p:spPr>
          <a:xfrm>
            <a:off x="203200" y="292100"/>
            <a:ext cx="11777133" cy="5968813"/>
          </a:xfrm>
          <a:solidFill>
            <a:srgbClr val="BCCCD1"/>
          </a:solidFill>
        </p:spPr>
        <p:txBody>
          <a:bodyPr/>
          <a:lstStyle/>
          <a:p>
            <a:r>
              <a:rPr lang="en-US"/>
              <a:t>Click icon to add picture</a:t>
            </a:r>
            <a:endParaRPr lang="nb-NO"/>
          </a:p>
        </p:txBody>
      </p:sp>
    </p:spTree>
    <p:extLst>
      <p:ext uri="{BB962C8B-B14F-4D97-AF65-F5344CB8AC3E}">
        <p14:creationId xmlns:p14="http://schemas.microsoft.com/office/powerpoint/2010/main" val="34719231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ph or Quote">
    <p:spTree>
      <p:nvGrpSpPr>
        <p:cNvPr id="1" name=""/>
        <p:cNvGrpSpPr/>
        <p:nvPr/>
      </p:nvGrpSpPr>
      <p:grpSpPr>
        <a:xfrm>
          <a:off x="0" y="0"/>
          <a:ext cx="0" cy="0"/>
          <a:chOff x="0" y="0"/>
          <a:chExt cx="0" cy="0"/>
        </a:xfrm>
      </p:grpSpPr>
      <p:sp>
        <p:nvSpPr>
          <p:cNvPr id="7" name="Rectangle 6"/>
          <p:cNvSpPr/>
          <p:nvPr/>
        </p:nvSpPr>
        <p:spPr>
          <a:xfrm>
            <a:off x="203200" y="220134"/>
            <a:ext cx="11777013" cy="6040780"/>
          </a:xfrm>
          <a:prstGeom prst="rect">
            <a:avLst/>
          </a:prstGeom>
          <a:solidFill>
            <a:schemeClr val="bg2">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3" name="Content Placeholder 2"/>
          <p:cNvSpPr>
            <a:spLocks noGrp="1"/>
          </p:cNvSpPr>
          <p:nvPr>
            <p:ph idx="1" hasCustomPrompt="1"/>
          </p:nvPr>
        </p:nvSpPr>
        <p:spPr>
          <a:xfrm>
            <a:off x="205427" y="292377"/>
            <a:ext cx="11774787" cy="5968537"/>
          </a:xfrm>
        </p:spPr>
        <p:txBody>
          <a:bodyPr anchor="ctr">
            <a:normAutofit/>
          </a:bodyPr>
          <a:lstStyle>
            <a:lvl1pPr marL="0" indent="0" algn="ctr">
              <a:buNone/>
              <a:defRPr sz="4267" b="1">
                <a:latin typeface="Times New Roman"/>
                <a:cs typeface="Times New Roman"/>
              </a:defRPr>
            </a:lvl1pPr>
          </a:lstStyle>
          <a:p>
            <a:pPr lvl="0"/>
            <a:r>
              <a:rPr lang="nb-NO" dirty="0"/>
              <a:t>«</a:t>
            </a:r>
            <a:r>
              <a:rPr lang="nb-NO" dirty="0" err="1"/>
              <a:t>Quote</a:t>
            </a:r>
            <a:r>
              <a:rPr lang="nb-NO" dirty="0"/>
              <a:t>»</a:t>
            </a:r>
          </a:p>
        </p:txBody>
      </p:sp>
      <p:sp>
        <p:nvSpPr>
          <p:cNvPr id="4" name="Date Placeholder 3"/>
          <p:cNvSpPr>
            <a:spLocks noGrp="1"/>
          </p:cNvSpPr>
          <p:nvPr>
            <p:ph type="dt" sz="half" idx="10"/>
          </p:nvPr>
        </p:nvSpPr>
        <p:spPr/>
        <p:txBody>
          <a:bodyPr/>
          <a:lstStyle/>
          <a:p>
            <a:fld id="{E2029E40-67FC-44F2-BCBE-52F52A47FF88}"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205427" y="220965"/>
            <a:ext cx="11774787"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Tree>
    <p:extLst>
      <p:ext uri="{BB962C8B-B14F-4D97-AF65-F5344CB8AC3E}">
        <p14:creationId xmlns:p14="http://schemas.microsoft.com/office/powerpoint/2010/main" val="19234400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 Columns">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A0FB3BA-F0ED-4184-9EA2-13F469BAF875}"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205427" y="220965"/>
            <a:ext cx="3840000"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1" name="Rectangle 10"/>
          <p:cNvSpPr/>
          <p:nvPr/>
        </p:nvSpPr>
        <p:spPr>
          <a:xfrm>
            <a:off x="8140213" y="220965"/>
            <a:ext cx="3840000" cy="71412"/>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2" name="Rectangle 11"/>
          <p:cNvSpPr/>
          <p:nvPr/>
        </p:nvSpPr>
        <p:spPr>
          <a:xfrm>
            <a:off x="4172820" y="220965"/>
            <a:ext cx="3840000" cy="7141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3" name="Picture Placeholder 8"/>
          <p:cNvSpPr>
            <a:spLocks noGrp="1"/>
          </p:cNvSpPr>
          <p:nvPr>
            <p:ph type="pic" sz="quarter" idx="13"/>
          </p:nvPr>
        </p:nvSpPr>
        <p:spPr>
          <a:xfrm>
            <a:off x="203200" y="292100"/>
            <a:ext cx="3842227" cy="1994312"/>
          </a:xfrm>
          <a:solidFill>
            <a:srgbClr val="BCCCD1"/>
          </a:solidFill>
        </p:spPr>
        <p:txBody>
          <a:bodyPr/>
          <a:lstStyle/>
          <a:p>
            <a:r>
              <a:rPr lang="en-US"/>
              <a:t>Click icon to add picture</a:t>
            </a:r>
            <a:endParaRPr lang="nb-NO"/>
          </a:p>
        </p:txBody>
      </p:sp>
      <p:sp>
        <p:nvSpPr>
          <p:cNvPr id="14" name="Picture Placeholder 8"/>
          <p:cNvSpPr>
            <a:spLocks noGrp="1"/>
          </p:cNvSpPr>
          <p:nvPr>
            <p:ph type="pic" sz="quarter" idx="14"/>
          </p:nvPr>
        </p:nvSpPr>
        <p:spPr>
          <a:xfrm>
            <a:off x="4170593" y="292100"/>
            <a:ext cx="3842227" cy="1994312"/>
          </a:xfrm>
          <a:solidFill>
            <a:srgbClr val="BCCCD1"/>
          </a:solidFill>
        </p:spPr>
        <p:txBody>
          <a:bodyPr/>
          <a:lstStyle/>
          <a:p>
            <a:r>
              <a:rPr lang="en-US"/>
              <a:t>Click icon to add picture</a:t>
            </a:r>
            <a:endParaRPr lang="nb-NO"/>
          </a:p>
        </p:txBody>
      </p:sp>
      <p:sp>
        <p:nvSpPr>
          <p:cNvPr id="15" name="Picture Placeholder 8"/>
          <p:cNvSpPr>
            <a:spLocks noGrp="1"/>
          </p:cNvSpPr>
          <p:nvPr>
            <p:ph type="pic" sz="quarter" idx="15"/>
          </p:nvPr>
        </p:nvSpPr>
        <p:spPr>
          <a:xfrm>
            <a:off x="8137987" y="292100"/>
            <a:ext cx="3842227" cy="1994312"/>
          </a:xfrm>
          <a:solidFill>
            <a:srgbClr val="BCCCD1"/>
          </a:solidFill>
        </p:spPr>
        <p:txBody>
          <a:bodyPr/>
          <a:lstStyle/>
          <a:p>
            <a:r>
              <a:rPr lang="en-US"/>
              <a:t>Click icon to add picture</a:t>
            </a:r>
            <a:endParaRPr lang="nb-NO"/>
          </a:p>
        </p:txBody>
      </p:sp>
      <p:sp>
        <p:nvSpPr>
          <p:cNvPr id="16" name="Content Placeholder 2"/>
          <p:cNvSpPr>
            <a:spLocks noGrp="1"/>
          </p:cNvSpPr>
          <p:nvPr>
            <p:ph idx="1"/>
          </p:nvPr>
        </p:nvSpPr>
        <p:spPr>
          <a:xfrm>
            <a:off x="205428" y="2404945"/>
            <a:ext cx="3840000"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17" name="Content Placeholder 2"/>
          <p:cNvSpPr>
            <a:spLocks noGrp="1"/>
          </p:cNvSpPr>
          <p:nvPr>
            <p:ph idx="16"/>
          </p:nvPr>
        </p:nvSpPr>
        <p:spPr>
          <a:xfrm>
            <a:off x="4172820" y="2404945"/>
            <a:ext cx="3840000"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18" name="Content Placeholder 2"/>
          <p:cNvSpPr>
            <a:spLocks noGrp="1"/>
          </p:cNvSpPr>
          <p:nvPr>
            <p:ph idx="17"/>
          </p:nvPr>
        </p:nvSpPr>
        <p:spPr>
          <a:xfrm>
            <a:off x="8137987" y="2404945"/>
            <a:ext cx="3840000"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Tree>
    <p:extLst>
      <p:ext uri="{BB962C8B-B14F-4D97-AF65-F5344CB8AC3E}">
        <p14:creationId xmlns:p14="http://schemas.microsoft.com/office/powerpoint/2010/main" val="18905075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hapter - Purple">
    <p:spTree>
      <p:nvGrpSpPr>
        <p:cNvPr id="1" name=""/>
        <p:cNvGrpSpPr/>
        <p:nvPr/>
      </p:nvGrpSpPr>
      <p:grpSpPr>
        <a:xfrm>
          <a:off x="0" y="0"/>
          <a:ext cx="0" cy="0"/>
          <a:chOff x="0" y="0"/>
          <a:chExt cx="0" cy="0"/>
        </a:xfrm>
      </p:grpSpPr>
      <p:sp>
        <p:nvSpPr>
          <p:cNvPr id="10" name="Rectangle 9"/>
          <p:cNvSpPr/>
          <p:nvPr/>
        </p:nvSpPr>
        <p:spPr>
          <a:xfrm>
            <a:off x="203200" y="220134"/>
            <a:ext cx="11777013" cy="604078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2" name="Title 1"/>
          <p:cNvSpPr>
            <a:spLocks noGrp="1"/>
          </p:cNvSpPr>
          <p:nvPr>
            <p:ph type="ctrTitle"/>
          </p:nvPr>
        </p:nvSpPr>
        <p:spPr>
          <a:xfrm>
            <a:off x="663051" y="1659468"/>
            <a:ext cx="5754683" cy="1540933"/>
          </a:xfrm>
        </p:spPr>
        <p:txBody>
          <a:bodyPr anchor="b">
            <a:normAutofit/>
          </a:bodyPr>
          <a:lstStyle>
            <a:lvl1pPr>
              <a:defRPr sz="4267">
                <a:solidFill>
                  <a:schemeClr val="bg1"/>
                </a:solidFill>
              </a:defRPr>
            </a:lvl1pPr>
          </a:lstStyle>
          <a:p>
            <a:r>
              <a:rPr lang="en-US"/>
              <a:t>Click to edit Master title style</a:t>
            </a:r>
            <a:endParaRPr lang="nb-NO" dirty="0"/>
          </a:p>
        </p:txBody>
      </p:sp>
      <p:sp>
        <p:nvSpPr>
          <p:cNvPr id="3" name="Subtitle 2"/>
          <p:cNvSpPr>
            <a:spLocks noGrp="1"/>
          </p:cNvSpPr>
          <p:nvPr>
            <p:ph type="subTitle" idx="1"/>
          </p:nvPr>
        </p:nvSpPr>
        <p:spPr>
          <a:xfrm>
            <a:off x="663051" y="3657600"/>
            <a:ext cx="5754683" cy="711200"/>
          </a:xfrm>
        </p:spPr>
        <p:txBody>
          <a:bodyPr lIns="0" rIns="0">
            <a:normAutofit/>
          </a:bodyPr>
          <a:lstStyle>
            <a:lvl1pPr marL="0" indent="0" algn="l">
              <a:buNone/>
              <a:defRPr sz="2133">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nb-NO" dirty="0"/>
          </a:p>
        </p:txBody>
      </p:sp>
      <p:sp>
        <p:nvSpPr>
          <p:cNvPr id="4" name="Date Placeholder 3"/>
          <p:cNvSpPr>
            <a:spLocks noGrp="1"/>
          </p:cNvSpPr>
          <p:nvPr>
            <p:ph type="dt" sz="half" idx="10"/>
          </p:nvPr>
        </p:nvSpPr>
        <p:spPr/>
        <p:txBody>
          <a:bodyPr/>
          <a:lstStyle>
            <a:lvl1pPr>
              <a:defRPr>
                <a:solidFill>
                  <a:schemeClr val="tx1"/>
                </a:solidFill>
              </a:defRPr>
            </a:lvl1pPr>
          </a:lstStyle>
          <a:p>
            <a:fld id="{698102E5-8021-413B-A92E-E6CA7B97C17B}" type="datetime1">
              <a:rPr lang="nb-NO" smtClean="0"/>
              <a:t>23.08.2022</a:t>
            </a:fld>
            <a:endParaRPr lang="nb-NO"/>
          </a:p>
        </p:txBody>
      </p:sp>
      <p:sp>
        <p:nvSpPr>
          <p:cNvPr id="5" name="Footer Placeholder 4"/>
          <p:cNvSpPr>
            <a:spLocks noGrp="1"/>
          </p:cNvSpPr>
          <p:nvPr>
            <p:ph type="ftr" sz="quarter" idx="11"/>
          </p:nvPr>
        </p:nvSpPr>
        <p:spPr/>
        <p:txBody>
          <a:bodyPr/>
          <a:lstStyle>
            <a:lvl1pPr>
              <a:defRPr>
                <a:solidFill>
                  <a:schemeClr val="tx1"/>
                </a:solidFill>
              </a:defRPr>
            </a:lvl1pPr>
          </a:lstStyle>
          <a:p>
            <a:r>
              <a:rPr lang="nb-NO"/>
              <a:t>Tittel på foredraget</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AAE70B66-0019-4FA2-8F09-A8AEF25B5BFF}" type="slidenum">
              <a:rPr lang="nb-NO" smtClean="0"/>
              <a:t>‹#›</a:t>
            </a:fld>
            <a:endParaRPr lang="nb-NO"/>
          </a:p>
        </p:txBody>
      </p:sp>
      <p:cxnSp>
        <p:nvCxnSpPr>
          <p:cNvPr id="13" name="Straight Connector 12"/>
          <p:cNvCxnSpPr/>
          <p:nvPr/>
        </p:nvCxnSpPr>
        <p:spPr>
          <a:xfrm>
            <a:off x="693249" y="3443895"/>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205427" y="220965"/>
            <a:ext cx="11774787" cy="71412"/>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6" name="Picture Placeholder 11"/>
          <p:cNvSpPr>
            <a:spLocks noGrp="1"/>
          </p:cNvSpPr>
          <p:nvPr>
            <p:ph type="pic" sz="quarter" idx="13"/>
          </p:nvPr>
        </p:nvSpPr>
        <p:spPr>
          <a:xfrm>
            <a:off x="6874933" y="292377"/>
            <a:ext cx="5105400" cy="5968537"/>
          </a:xfrm>
          <a:solidFill>
            <a:srgbClr val="7E9492"/>
          </a:solidFill>
        </p:spPr>
        <p:txBody>
          <a:bodyPr/>
          <a:lstStyle/>
          <a:p>
            <a:r>
              <a:rPr lang="en-US"/>
              <a:t>Click icon to add picture</a:t>
            </a:r>
            <a:endParaRPr lang="nb-NO"/>
          </a:p>
        </p:txBody>
      </p:sp>
    </p:spTree>
    <p:extLst>
      <p:ext uri="{BB962C8B-B14F-4D97-AF65-F5344CB8AC3E}">
        <p14:creationId xmlns:p14="http://schemas.microsoft.com/office/powerpoint/2010/main" val="21307106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hapter - Green">
    <p:spTree>
      <p:nvGrpSpPr>
        <p:cNvPr id="1" name=""/>
        <p:cNvGrpSpPr/>
        <p:nvPr/>
      </p:nvGrpSpPr>
      <p:grpSpPr>
        <a:xfrm>
          <a:off x="0" y="0"/>
          <a:ext cx="0" cy="0"/>
          <a:chOff x="0" y="0"/>
          <a:chExt cx="0" cy="0"/>
        </a:xfrm>
      </p:grpSpPr>
      <p:sp>
        <p:nvSpPr>
          <p:cNvPr id="10" name="Rectangle 9"/>
          <p:cNvSpPr/>
          <p:nvPr/>
        </p:nvSpPr>
        <p:spPr>
          <a:xfrm>
            <a:off x="203200" y="220134"/>
            <a:ext cx="11777013" cy="6040780"/>
          </a:xfrm>
          <a:prstGeom prst="rect">
            <a:avLst/>
          </a:prstGeom>
          <a:solidFill>
            <a:srgbClr val="007C7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2" name="Title 1"/>
          <p:cNvSpPr>
            <a:spLocks noGrp="1"/>
          </p:cNvSpPr>
          <p:nvPr>
            <p:ph type="ctrTitle"/>
          </p:nvPr>
        </p:nvSpPr>
        <p:spPr>
          <a:xfrm>
            <a:off x="663051" y="1659468"/>
            <a:ext cx="5754683" cy="1540933"/>
          </a:xfrm>
        </p:spPr>
        <p:txBody>
          <a:bodyPr anchor="b">
            <a:normAutofit/>
          </a:bodyPr>
          <a:lstStyle>
            <a:lvl1pPr>
              <a:defRPr sz="4267">
                <a:solidFill>
                  <a:schemeClr val="bg1"/>
                </a:solidFill>
              </a:defRPr>
            </a:lvl1pPr>
          </a:lstStyle>
          <a:p>
            <a:r>
              <a:rPr lang="en-US"/>
              <a:t>Click to edit Master title style</a:t>
            </a:r>
            <a:endParaRPr lang="nb-NO" dirty="0"/>
          </a:p>
        </p:txBody>
      </p:sp>
      <p:sp>
        <p:nvSpPr>
          <p:cNvPr id="3" name="Subtitle 2"/>
          <p:cNvSpPr>
            <a:spLocks noGrp="1"/>
          </p:cNvSpPr>
          <p:nvPr>
            <p:ph type="subTitle" idx="1"/>
          </p:nvPr>
        </p:nvSpPr>
        <p:spPr>
          <a:xfrm>
            <a:off x="663051" y="3657600"/>
            <a:ext cx="5754683" cy="711200"/>
          </a:xfrm>
        </p:spPr>
        <p:txBody>
          <a:bodyPr lIns="0" rIns="0">
            <a:normAutofit/>
          </a:bodyPr>
          <a:lstStyle>
            <a:lvl1pPr marL="0" indent="0" algn="l">
              <a:buNone/>
              <a:defRPr sz="2133">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nb-NO" dirty="0"/>
          </a:p>
        </p:txBody>
      </p:sp>
      <p:sp>
        <p:nvSpPr>
          <p:cNvPr id="4" name="Date Placeholder 3"/>
          <p:cNvSpPr>
            <a:spLocks noGrp="1"/>
          </p:cNvSpPr>
          <p:nvPr>
            <p:ph type="dt" sz="half" idx="10"/>
          </p:nvPr>
        </p:nvSpPr>
        <p:spPr/>
        <p:txBody>
          <a:bodyPr/>
          <a:lstStyle>
            <a:lvl1pPr>
              <a:defRPr>
                <a:solidFill>
                  <a:schemeClr val="tx1"/>
                </a:solidFill>
              </a:defRPr>
            </a:lvl1pPr>
          </a:lstStyle>
          <a:p>
            <a:fld id="{056EF980-4416-483D-8AC5-276A9707A9C8}" type="datetime1">
              <a:rPr lang="nb-NO" smtClean="0"/>
              <a:t>23.08.2022</a:t>
            </a:fld>
            <a:endParaRPr lang="nb-NO"/>
          </a:p>
        </p:txBody>
      </p:sp>
      <p:sp>
        <p:nvSpPr>
          <p:cNvPr id="5" name="Footer Placeholder 4"/>
          <p:cNvSpPr>
            <a:spLocks noGrp="1"/>
          </p:cNvSpPr>
          <p:nvPr>
            <p:ph type="ftr" sz="quarter" idx="11"/>
          </p:nvPr>
        </p:nvSpPr>
        <p:spPr/>
        <p:txBody>
          <a:bodyPr/>
          <a:lstStyle>
            <a:lvl1pPr>
              <a:defRPr>
                <a:solidFill>
                  <a:schemeClr val="tx1"/>
                </a:solidFill>
              </a:defRPr>
            </a:lvl1pPr>
          </a:lstStyle>
          <a:p>
            <a:r>
              <a:rPr lang="nb-NO"/>
              <a:t>Tittel på foredraget</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AAE70B66-0019-4FA2-8F09-A8AEF25B5BFF}" type="slidenum">
              <a:rPr lang="nb-NO" smtClean="0"/>
              <a:t>‹#›</a:t>
            </a:fld>
            <a:endParaRPr lang="nb-NO"/>
          </a:p>
        </p:txBody>
      </p:sp>
      <p:sp>
        <p:nvSpPr>
          <p:cNvPr id="12" name="Picture Placeholder 11"/>
          <p:cNvSpPr>
            <a:spLocks noGrp="1"/>
          </p:cNvSpPr>
          <p:nvPr>
            <p:ph type="pic" sz="quarter" idx="13"/>
          </p:nvPr>
        </p:nvSpPr>
        <p:spPr>
          <a:xfrm>
            <a:off x="6874933" y="292377"/>
            <a:ext cx="5105400" cy="5968537"/>
          </a:xfrm>
          <a:solidFill>
            <a:srgbClr val="7E9492"/>
          </a:solidFill>
        </p:spPr>
        <p:txBody>
          <a:bodyPr/>
          <a:lstStyle/>
          <a:p>
            <a:r>
              <a:rPr lang="en-US"/>
              <a:t>Click icon to add picture</a:t>
            </a:r>
            <a:endParaRPr lang="nb-NO"/>
          </a:p>
        </p:txBody>
      </p:sp>
      <p:cxnSp>
        <p:nvCxnSpPr>
          <p:cNvPr id="13" name="Straight Connector 12"/>
          <p:cNvCxnSpPr/>
          <p:nvPr/>
        </p:nvCxnSpPr>
        <p:spPr>
          <a:xfrm>
            <a:off x="693249" y="3443895"/>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205427" y="220965"/>
            <a:ext cx="11774787" cy="7141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Tree>
    <p:extLst>
      <p:ext uri="{BB962C8B-B14F-4D97-AF65-F5344CB8AC3E}">
        <p14:creationId xmlns:p14="http://schemas.microsoft.com/office/powerpoint/2010/main" val="1363734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hapter - Yellow">
    <p:spTree>
      <p:nvGrpSpPr>
        <p:cNvPr id="1" name=""/>
        <p:cNvGrpSpPr/>
        <p:nvPr/>
      </p:nvGrpSpPr>
      <p:grpSpPr>
        <a:xfrm>
          <a:off x="0" y="0"/>
          <a:ext cx="0" cy="0"/>
          <a:chOff x="0" y="0"/>
          <a:chExt cx="0" cy="0"/>
        </a:xfrm>
      </p:grpSpPr>
      <p:sp>
        <p:nvSpPr>
          <p:cNvPr id="10" name="Rectangle 9"/>
          <p:cNvSpPr/>
          <p:nvPr/>
        </p:nvSpPr>
        <p:spPr>
          <a:xfrm>
            <a:off x="203200" y="220134"/>
            <a:ext cx="11777013" cy="604078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2" name="Title 1"/>
          <p:cNvSpPr>
            <a:spLocks noGrp="1"/>
          </p:cNvSpPr>
          <p:nvPr>
            <p:ph type="ctrTitle"/>
          </p:nvPr>
        </p:nvSpPr>
        <p:spPr>
          <a:xfrm>
            <a:off x="663051" y="1659468"/>
            <a:ext cx="5754683" cy="1540933"/>
          </a:xfrm>
        </p:spPr>
        <p:txBody>
          <a:bodyPr anchor="b">
            <a:normAutofit/>
          </a:bodyPr>
          <a:lstStyle>
            <a:lvl1pPr>
              <a:defRPr sz="4267">
                <a:solidFill>
                  <a:schemeClr val="tx1"/>
                </a:solidFill>
              </a:defRPr>
            </a:lvl1pPr>
          </a:lstStyle>
          <a:p>
            <a:r>
              <a:rPr lang="en-US"/>
              <a:t>Click to edit Master title style</a:t>
            </a:r>
            <a:endParaRPr lang="nb-NO" dirty="0"/>
          </a:p>
        </p:txBody>
      </p:sp>
      <p:sp>
        <p:nvSpPr>
          <p:cNvPr id="3" name="Subtitle 2"/>
          <p:cNvSpPr>
            <a:spLocks noGrp="1"/>
          </p:cNvSpPr>
          <p:nvPr>
            <p:ph type="subTitle" idx="1"/>
          </p:nvPr>
        </p:nvSpPr>
        <p:spPr>
          <a:xfrm>
            <a:off x="663051" y="3657600"/>
            <a:ext cx="5754683" cy="711200"/>
          </a:xfrm>
        </p:spPr>
        <p:txBody>
          <a:bodyPr lIns="0" rIns="0">
            <a:normAutofit/>
          </a:bodyPr>
          <a:lstStyle>
            <a:lvl1pPr marL="0" indent="0" algn="l">
              <a:buNone/>
              <a:defRPr sz="2133">
                <a:solidFill>
                  <a:schemeClr val="tx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nb-NO" dirty="0"/>
          </a:p>
        </p:txBody>
      </p:sp>
      <p:sp>
        <p:nvSpPr>
          <p:cNvPr id="4" name="Date Placeholder 3"/>
          <p:cNvSpPr>
            <a:spLocks noGrp="1"/>
          </p:cNvSpPr>
          <p:nvPr>
            <p:ph type="dt" sz="half" idx="10"/>
          </p:nvPr>
        </p:nvSpPr>
        <p:spPr/>
        <p:txBody>
          <a:bodyPr/>
          <a:lstStyle>
            <a:lvl1pPr>
              <a:defRPr>
                <a:solidFill>
                  <a:schemeClr val="tx1"/>
                </a:solidFill>
              </a:defRPr>
            </a:lvl1pPr>
          </a:lstStyle>
          <a:p>
            <a:fld id="{CBF4D85E-E91D-4B0A-A9AB-889BBE75135E}" type="datetime1">
              <a:rPr lang="nb-NO" smtClean="0"/>
              <a:t>23.08.2022</a:t>
            </a:fld>
            <a:endParaRPr lang="nb-NO"/>
          </a:p>
        </p:txBody>
      </p:sp>
      <p:sp>
        <p:nvSpPr>
          <p:cNvPr id="5" name="Footer Placeholder 4"/>
          <p:cNvSpPr>
            <a:spLocks noGrp="1"/>
          </p:cNvSpPr>
          <p:nvPr>
            <p:ph type="ftr" sz="quarter" idx="11"/>
          </p:nvPr>
        </p:nvSpPr>
        <p:spPr/>
        <p:txBody>
          <a:bodyPr/>
          <a:lstStyle>
            <a:lvl1pPr>
              <a:defRPr>
                <a:solidFill>
                  <a:schemeClr val="tx1"/>
                </a:solidFill>
              </a:defRPr>
            </a:lvl1pPr>
          </a:lstStyle>
          <a:p>
            <a:r>
              <a:rPr lang="nb-NO"/>
              <a:t>Tittel på foredraget</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AAE70B66-0019-4FA2-8F09-A8AEF25B5BFF}" type="slidenum">
              <a:rPr lang="nb-NO" smtClean="0"/>
              <a:t>‹#›</a:t>
            </a:fld>
            <a:endParaRPr lang="nb-NO"/>
          </a:p>
        </p:txBody>
      </p:sp>
      <p:sp>
        <p:nvSpPr>
          <p:cNvPr id="12" name="Picture Placeholder 11"/>
          <p:cNvSpPr>
            <a:spLocks noGrp="1"/>
          </p:cNvSpPr>
          <p:nvPr>
            <p:ph type="pic" sz="quarter" idx="13"/>
          </p:nvPr>
        </p:nvSpPr>
        <p:spPr>
          <a:xfrm>
            <a:off x="6874933" y="292377"/>
            <a:ext cx="5105400" cy="5968537"/>
          </a:xfrm>
          <a:solidFill>
            <a:srgbClr val="7E9492"/>
          </a:solidFill>
        </p:spPr>
        <p:txBody>
          <a:bodyPr/>
          <a:lstStyle/>
          <a:p>
            <a:r>
              <a:rPr lang="en-US"/>
              <a:t>Click icon to add picture</a:t>
            </a:r>
            <a:endParaRPr lang="nb-NO"/>
          </a:p>
        </p:txBody>
      </p:sp>
      <p:cxnSp>
        <p:nvCxnSpPr>
          <p:cNvPr id="13" name="Straight Connector 12"/>
          <p:cNvCxnSpPr/>
          <p:nvPr/>
        </p:nvCxnSpPr>
        <p:spPr>
          <a:xfrm>
            <a:off x="693249" y="3443895"/>
            <a:ext cx="430844" cy="0"/>
          </a:xfrm>
          <a:prstGeom prst="line">
            <a:avLst/>
          </a:prstGeom>
          <a:ln w="6350" cmpd="sng">
            <a:solidFill>
              <a:schemeClr val="accent4">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205427" y="220965"/>
            <a:ext cx="11774787" cy="71412"/>
          </a:xfrm>
          <a:prstGeom prst="rect">
            <a:avLst/>
          </a:prstGeom>
          <a:solidFill>
            <a:schemeClr val="accent4">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Tree>
    <p:extLst>
      <p:ext uri="{BB962C8B-B14F-4D97-AF65-F5344CB8AC3E}">
        <p14:creationId xmlns:p14="http://schemas.microsoft.com/office/powerpoint/2010/main" val="3638642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ext -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b-NO"/>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4" name="Date Placeholder 3"/>
          <p:cNvSpPr>
            <a:spLocks noGrp="1"/>
          </p:cNvSpPr>
          <p:nvPr>
            <p:ph type="dt" sz="half" idx="10"/>
          </p:nvPr>
        </p:nvSpPr>
        <p:spPr/>
        <p:txBody>
          <a:bodyPr/>
          <a:lstStyle/>
          <a:p>
            <a:fld id="{CA2D44CF-0630-4537-8EBF-01EBF0506255}"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7" name="Rectangle 6"/>
          <p:cNvSpPr/>
          <p:nvPr/>
        </p:nvSpPr>
        <p:spPr>
          <a:xfrm>
            <a:off x="205427" y="220965"/>
            <a:ext cx="11774787"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cxnSp>
        <p:nvCxnSpPr>
          <p:cNvPr id="8" name="Straight Connector 7"/>
          <p:cNvCxnSpPr/>
          <p:nvPr/>
        </p:nvCxnSpPr>
        <p:spPr>
          <a:xfrm>
            <a:off x="874805" y="17801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441647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hapter - Blue">
    <p:spTree>
      <p:nvGrpSpPr>
        <p:cNvPr id="1" name=""/>
        <p:cNvGrpSpPr/>
        <p:nvPr/>
      </p:nvGrpSpPr>
      <p:grpSpPr>
        <a:xfrm>
          <a:off x="0" y="0"/>
          <a:ext cx="0" cy="0"/>
          <a:chOff x="0" y="0"/>
          <a:chExt cx="0" cy="0"/>
        </a:xfrm>
      </p:grpSpPr>
      <p:sp>
        <p:nvSpPr>
          <p:cNvPr id="10" name="Rectangle 9"/>
          <p:cNvSpPr/>
          <p:nvPr/>
        </p:nvSpPr>
        <p:spPr>
          <a:xfrm>
            <a:off x="203200" y="220134"/>
            <a:ext cx="11777013" cy="604078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2" name="Title 1"/>
          <p:cNvSpPr>
            <a:spLocks noGrp="1"/>
          </p:cNvSpPr>
          <p:nvPr>
            <p:ph type="ctrTitle"/>
          </p:nvPr>
        </p:nvSpPr>
        <p:spPr>
          <a:xfrm>
            <a:off x="663051" y="1659468"/>
            <a:ext cx="5754683" cy="1540933"/>
          </a:xfrm>
        </p:spPr>
        <p:txBody>
          <a:bodyPr anchor="b">
            <a:normAutofit/>
          </a:bodyPr>
          <a:lstStyle>
            <a:lvl1pPr>
              <a:defRPr sz="4267">
                <a:solidFill>
                  <a:schemeClr val="bg1"/>
                </a:solidFill>
              </a:defRPr>
            </a:lvl1pPr>
          </a:lstStyle>
          <a:p>
            <a:r>
              <a:rPr lang="en-US"/>
              <a:t>Click to edit Master title style</a:t>
            </a:r>
            <a:endParaRPr lang="nb-NO" dirty="0"/>
          </a:p>
        </p:txBody>
      </p:sp>
      <p:sp>
        <p:nvSpPr>
          <p:cNvPr id="3" name="Subtitle 2"/>
          <p:cNvSpPr>
            <a:spLocks noGrp="1"/>
          </p:cNvSpPr>
          <p:nvPr>
            <p:ph type="subTitle" idx="1"/>
          </p:nvPr>
        </p:nvSpPr>
        <p:spPr>
          <a:xfrm>
            <a:off x="663051" y="3657600"/>
            <a:ext cx="5754683" cy="711200"/>
          </a:xfrm>
        </p:spPr>
        <p:txBody>
          <a:bodyPr lIns="0" rIns="0">
            <a:normAutofit/>
          </a:bodyPr>
          <a:lstStyle>
            <a:lvl1pPr marL="0" indent="0" algn="l">
              <a:buNone/>
              <a:defRPr sz="2133">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nb-NO" dirty="0"/>
          </a:p>
        </p:txBody>
      </p:sp>
      <p:sp>
        <p:nvSpPr>
          <p:cNvPr id="4" name="Date Placeholder 3"/>
          <p:cNvSpPr>
            <a:spLocks noGrp="1"/>
          </p:cNvSpPr>
          <p:nvPr>
            <p:ph type="dt" sz="half" idx="10"/>
          </p:nvPr>
        </p:nvSpPr>
        <p:spPr/>
        <p:txBody>
          <a:bodyPr/>
          <a:lstStyle>
            <a:lvl1pPr>
              <a:defRPr>
                <a:solidFill>
                  <a:schemeClr val="tx1"/>
                </a:solidFill>
              </a:defRPr>
            </a:lvl1pPr>
          </a:lstStyle>
          <a:p>
            <a:fld id="{27D3CAB4-26D1-4C73-A043-E29408907482}" type="datetime1">
              <a:rPr lang="nb-NO" smtClean="0"/>
              <a:t>23.08.2022</a:t>
            </a:fld>
            <a:endParaRPr lang="nb-NO"/>
          </a:p>
        </p:txBody>
      </p:sp>
      <p:sp>
        <p:nvSpPr>
          <p:cNvPr id="5" name="Footer Placeholder 4"/>
          <p:cNvSpPr>
            <a:spLocks noGrp="1"/>
          </p:cNvSpPr>
          <p:nvPr>
            <p:ph type="ftr" sz="quarter" idx="11"/>
          </p:nvPr>
        </p:nvSpPr>
        <p:spPr/>
        <p:txBody>
          <a:bodyPr/>
          <a:lstStyle>
            <a:lvl1pPr>
              <a:defRPr>
                <a:solidFill>
                  <a:schemeClr val="tx1"/>
                </a:solidFill>
              </a:defRPr>
            </a:lvl1pPr>
          </a:lstStyle>
          <a:p>
            <a:r>
              <a:rPr lang="nb-NO"/>
              <a:t>Tittel på foredraget</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AAE70B66-0019-4FA2-8F09-A8AEF25B5BFF}" type="slidenum">
              <a:rPr lang="nb-NO" smtClean="0"/>
              <a:t>‹#›</a:t>
            </a:fld>
            <a:endParaRPr lang="nb-NO"/>
          </a:p>
        </p:txBody>
      </p:sp>
      <p:sp>
        <p:nvSpPr>
          <p:cNvPr id="12" name="Picture Placeholder 11"/>
          <p:cNvSpPr>
            <a:spLocks noGrp="1"/>
          </p:cNvSpPr>
          <p:nvPr>
            <p:ph type="pic" sz="quarter" idx="13"/>
          </p:nvPr>
        </p:nvSpPr>
        <p:spPr>
          <a:xfrm>
            <a:off x="6874933" y="292377"/>
            <a:ext cx="5105400" cy="5968537"/>
          </a:xfrm>
          <a:solidFill>
            <a:srgbClr val="7E9492"/>
          </a:solidFill>
        </p:spPr>
        <p:txBody>
          <a:bodyPr/>
          <a:lstStyle/>
          <a:p>
            <a:r>
              <a:rPr lang="en-US"/>
              <a:t>Click icon to add picture</a:t>
            </a:r>
            <a:endParaRPr lang="nb-NO"/>
          </a:p>
        </p:txBody>
      </p:sp>
      <p:cxnSp>
        <p:nvCxnSpPr>
          <p:cNvPr id="13" name="Straight Connector 12"/>
          <p:cNvCxnSpPr/>
          <p:nvPr/>
        </p:nvCxnSpPr>
        <p:spPr>
          <a:xfrm>
            <a:off x="693249" y="3443895"/>
            <a:ext cx="430844" cy="0"/>
          </a:xfrm>
          <a:prstGeom prst="line">
            <a:avLst/>
          </a:prstGeom>
          <a:ln w="6350" cmpd="sng">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205427" y="220965"/>
            <a:ext cx="11774787" cy="71412"/>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Tree>
    <p:extLst>
      <p:ext uri="{BB962C8B-B14F-4D97-AF65-F5344CB8AC3E}">
        <p14:creationId xmlns:p14="http://schemas.microsoft.com/office/powerpoint/2010/main" val="17313166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hapter - Red">
    <p:spTree>
      <p:nvGrpSpPr>
        <p:cNvPr id="1" name=""/>
        <p:cNvGrpSpPr/>
        <p:nvPr/>
      </p:nvGrpSpPr>
      <p:grpSpPr>
        <a:xfrm>
          <a:off x="0" y="0"/>
          <a:ext cx="0" cy="0"/>
          <a:chOff x="0" y="0"/>
          <a:chExt cx="0" cy="0"/>
        </a:xfrm>
      </p:grpSpPr>
      <p:sp>
        <p:nvSpPr>
          <p:cNvPr id="10" name="Rectangle 9"/>
          <p:cNvSpPr/>
          <p:nvPr/>
        </p:nvSpPr>
        <p:spPr>
          <a:xfrm>
            <a:off x="203200" y="220134"/>
            <a:ext cx="11777013" cy="604078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2" name="Title 1"/>
          <p:cNvSpPr>
            <a:spLocks noGrp="1"/>
          </p:cNvSpPr>
          <p:nvPr>
            <p:ph type="ctrTitle"/>
          </p:nvPr>
        </p:nvSpPr>
        <p:spPr>
          <a:xfrm>
            <a:off x="663051" y="1659468"/>
            <a:ext cx="5754683" cy="1540933"/>
          </a:xfrm>
        </p:spPr>
        <p:txBody>
          <a:bodyPr anchor="b">
            <a:normAutofit/>
          </a:bodyPr>
          <a:lstStyle>
            <a:lvl1pPr>
              <a:defRPr sz="4267">
                <a:solidFill>
                  <a:schemeClr val="bg1"/>
                </a:solidFill>
              </a:defRPr>
            </a:lvl1pPr>
          </a:lstStyle>
          <a:p>
            <a:r>
              <a:rPr lang="en-US"/>
              <a:t>Click to edit Master title style</a:t>
            </a:r>
            <a:endParaRPr lang="nb-NO" dirty="0"/>
          </a:p>
        </p:txBody>
      </p:sp>
      <p:sp>
        <p:nvSpPr>
          <p:cNvPr id="3" name="Subtitle 2"/>
          <p:cNvSpPr>
            <a:spLocks noGrp="1"/>
          </p:cNvSpPr>
          <p:nvPr>
            <p:ph type="subTitle" idx="1"/>
          </p:nvPr>
        </p:nvSpPr>
        <p:spPr>
          <a:xfrm>
            <a:off x="663051" y="3657600"/>
            <a:ext cx="5754683" cy="711200"/>
          </a:xfrm>
        </p:spPr>
        <p:txBody>
          <a:bodyPr lIns="0" rIns="0">
            <a:normAutofit/>
          </a:bodyPr>
          <a:lstStyle>
            <a:lvl1pPr marL="0" indent="0" algn="l">
              <a:buNone/>
              <a:defRPr sz="2133">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nb-NO" dirty="0"/>
          </a:p>
        </p:txBody>
      </p:sp>
      <p:sp>
        <p:nvSpPr>
          <p:cNvPr id="4" name="Date Placeholder 3"/>
          <p:cNvSpPr>
            <a:spLocks noGrp="1"/>
          </p:cNvSpPr>
          <p:nvPr>
            <p:ph type="dt" sz="half" idx="10"/>
          </p:nvPr>
        </p:nvSpPr>
        <p:spPr/>
        <p:txBody>
          <a:bodyPr/>
          <a:lstStyle>
            <a:lvl1pPr>
              <a:defRPr>
                <a:solidFill>
                  <a:schemeClr val="tx1"/>
                </a:solidFill>
              </a:defRPr>
            </a:lvl1pPr>
          </a:lstStyle>
          <a:p>
            <a:fld id="{AA16DEEC-52F2-403C-A4BB-E3279ABB4D61}" type="datetime1">
              <a:rPr lang="nb-NO" smtClean="0"/>
              <a:t>23.08.2022</a:t>
            </a:fld>
            <a:endParaRPr lang="nb-NO"/>
          </a:p>
        </p:txBody>
      </p:sp>
      <p:sp>
        <p:nvSpPr>
          <p:cNvPr id="5" name="Footer Placeholder 4"/>
          <p:cNvSpPr>
            <a:spLocks noGrp="1"/>
          </p:cNvSpPr>
          <p:nvPr>
            <p:ph type="ftr" sz="quarter" idx="11"/>
          </p:nvPr>
        </p:nvSpPr>
        <p:spPr/>
        <p:txBody>
          <a:bodyPr/>
          <a:lstStyle>
            <a:lvl1pPr>
              <a:defRPr>
                <a:solidFill>
                  <a:schemeClr val="tx1"/>
                </a:solidFill>
              </a:defRPr>
            </a:lvl1pPr>
          </a:lstStyle>
          <a:p>
            <a:r>
              <a:rPr lang="nb-NO"/>
              <a:t>Tittel på foredraget</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AAE70B66-0019-4FA2-8F09-A8AEF25B5BFF}" type="slidenum">
              <a:rPr lang="nb-NO" smtClean="0"/>
              <a:t>‹#›</a:t>
            </a:fld>
            <a:endParaRPr lang="nb-NO"/>
          </a:p>
        </p:txBody>
      </p:sp>
      <p:sp>
        <p:nvSpPr>
          <p:cNvPr id="12" name="Picture Placeholder 11"/>
          <p:cNvSpPr>
            <a:spLocks noGrp="1"/>
          </p:cNvSpPr>
          <p:nvPr>
            <p:ph type="pic" sz="quarter" idx="13"/>
          </p:nvPr>
        </p:nvSpPr>
        <p:spPr>
          <a:xfrm>
            <a:off x="6874933" y="292377"/>
            <a:ext cx="5105400" cy="5968537"/>
          </a:xfrm>
          <a:solidFill>
            <a:srgbClr val="7E9492"/>
          </a:solidFill>
        </p:spPr>
        <p:txBody>
          <a:bodyPr/>
          <a:lstStyle/>
          <a:p>
            <a:r>
              <a:rPr lang="en-US"/>
              <a:t>Click icon to add picture</a:t>
            </a:r>
            <a:endParaRPr lang="nb-NO" dirty="0"/>
          </a:p>
        </p:txBody>
      </p:sp>
      <p:cxnSp>
        <p:nvCxnSpPr>
          <p:cNvPr id="13" name="Straight Connector 12"/>
          <p:cNvCxnSpPr/>
          <p:nvPr/>
        </p:nvCxnSpPr>
        <p:spPr>
          <a:xfrm>
            <a:off x="693249" y="3443895"/>
            <a:ext cx="430844" cy="0"/>
          </a:xfrm>
          <a:prstGeom prst="line">
            <a:avLst/>
          </a:prstGeom>
          <a:ln w="6350" cmpd="sng">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205427" y="220965"/>
            <a:ext cx="11774787" cy="71412"/>
          </a:xfrm>
          <a:prstGeom prst="rect">
            <a:avLst/>
          </a:prstGeom>
          <a:solidFill>
            <a:schemeClr val="accent6">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Tree>
    <p:extLst>
      <p:ext uri="{BB962C8B-B14F-4D97-AF65-F5344CB8AC3E}">
        <p14:creationId xmlns:p14="http://schemas.microsoft.com/office/powerpoint/2010/main" val="6550885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609600" y="228601"/>
            <a:ext cx="109728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609600" y="5368160"/>
            <a:ext cx="109728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mn-lt"/>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56" name="Shape 56"/>
          <p:cNvSpPr txBox="1">
            <a:spLocks noGrp="1"/>
          </p:cNvSpPr>
          <p:nvPr>
            <p:ph type="ftr" idx="11"/>
          </p:nvPr>
        </p:nvSpPr>
        <p:spPr>
          <a:xfrm>
            <a:off x="125293" y="6172200"/>
            <a:ext cx="1146047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nb-NO"/>
              <a:t>Tittel på foredraget</a:t>
            </a:r>
            <a:endParaRPr dirty="0"/>
          </a:p>
        </p:txBody>
      </p:sp>
      <p:sp>
        <p:nvSpPr>
          <p:cNvPr id="57" name="Shape 57"/>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fld id="{25E7E40A-AD85-48B7-9903-6C44AC6C1245}" type="datetime1">
              <a:rPr lang="nb-NO" smtClean="0"/>
              <a:t>23.08.2022</a:t>
            </a:fld>
            <a:endParaRPr dirty="0"/>
          </a:p>
        </p:txBody>
      </p:sp>
      <p:sp>
        <p:nvSpPr>
          <p:cNvPr id="58" name="Shape 58"/>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buSzPct val="25000"/>
            </a:pPr>
            <a:fld id="{00000000-1234-1234-1234-123412341234}" type="slidenum">
              <a:rPr lang="en-US" sz="900" smtClean="0">
                <a:solidFill>
                  <a:schemeClr val="dk1"/>
                </a:solidFill>
                <a:latin typeface="Arial"/>
                <a:ea typeface="Arial"/>
                <a:cs typeface="Arial"/>
                <a:sym typeface="Arial"/>
              </a:rPr>
              <a:pPr>
                <a:buSzPct val="25000"/>
              </a:pPr>
              <a:t>‹#›</a:t>
            </a:fld>
            <a:endParaRPr lang="en-US" sz="900"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601140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609600" y="1600201"/>
            <a:ext cx="109728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mn-lt"/>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mn-lt"/>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mn-lt"/>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a:p>
          <a:p>
            <a:pPr lvl="1"/>
            <a:endParaRPr lang="en-US" dirty="0"/>
          </a:p>
          <a:p>
            <a:pPr lvl="2"/>
            <a:endParaRPr dirty="0"/>
          </a:p>
        </p:txBody>
      </p:sp>
      <p:sp>
        <p:nvSpPr>
          <p:cNvPr id="33" name="Shape 33"/>
          <p:cNvSpPr txBox="1">
            <a:spLocks noGrp="1"/>
          </p:cNvSpPr>
          <p:nvPr>
            <p:ph type="body" idx="2"/>
          </p:nvPr>
        </p:nvSpPr>
        <p:spPr>
          <a:xfrm>
            <a:off x="609600" y="3962401"/>
            <a:ext cx="109728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mn-lt"/>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mn-lt"/>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mn-lt"/>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a:p>
          <a:p>
            <a:pPr lvl="1"/>
            <a:endParaRPr lang="en-US" dirty="0"/>
          </a:p>
          <a:p>
            <a:pPr lvl="2"/>
            <a:endParaRPr dirty="0"/>
          </a:p>
        </p:txBody>
      </p:sp>
      <p:sp>
        <p:nvSpPr>
          <p:cNvPr id="34" name="Shape 34"/>
          <p:cNvSpPr txBox="1">
            <a:spLocks noGrp="1"/>
          </p:cNvSpPr>
          <p:nvPr>
            <p:ph type="ftr" idx="11"/>
          </p:nvPr>
        </p:nvSpPr>
        <p:spPr>
          <a:xfrm>
            <a:off x="125293" y="6172200"/>
            <a:ext cx="1146047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nb-NO"/>
              <a:t>Tittel på foredraget</a:t>
            </a:r>
            <a:endParaRPr dirty="0"/>
          </a:p>
        </p:txBody>
      </p:sp>
      <p:sp>
        <p:nvSpPr>
          <p:cNvPr id="35" name="Shape 35"/>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fld id="{CB2A153C-B36A-4445-AEBA-9EF604C16909}" type="datetime1">
              <a:rPr lang="nb-NO" smtClean="0"/>
              <a:t>23.08.2022</a:t>
            </a:fld>
            <a:endParaRPr dirty="0"/>
          </a:p>
        </p:txBody>
      </p:sp>
      <p:sp>
        <p:nvSpPr>
          <p:cNvPr id="36" name="Shape 36"/>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buSzPct val="25000"/>
            </a:pPr>
            <a:fld id="{00000000-1234-1234-1234-123412341234}" type="slidenum">
              <a:rPr lang="en-US" sz="900" smtClean="0">
                <a:solidFill>
                  <a:schemeClr val="lt1"/>
                </a:solidFill>
                <a:latin typeface="Arial"/>
                <a:ea typeface="Arial"/>
                <a:cs typeface="Arial"/>
                <a:sym typeface="Arial"/>
              </a:rPr>
              <a:pPr>
                <a:buSzPct val="25000"/>
              </a:pPr>
              <a:t>‹#›</a:t>
            </a:fld>
            <a:endParaRPr lang="en-US" sz="900"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218395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ext -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b-NO"/>
          </a:p>
        </p:txBody>
      </p:sp>
      <p:sp>
        <p:nvSpPr>
          <p:cNvPr id="3" name="Content Placeholder 2"/>
          <p:cNvSpPr>
            <a:spLocks noGrp="1"/>
          </p:cNvSpPr>
          <p:nvPr>
            <p:ph idx="1"/>
          </p:nvPr>
        </p:nvSpPr>
        <p:spPr>
          <a:xfrm>
            <a:off x="783005" y="2126457"/>
            <a:ext cx="5258772"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4" name="Date Placeholder 3"/>
          <p:cNvSpPr>
            <a:spLocks noGrp="1"/>
          </p:cNvSpPr>
          <p:nvPr>
            <p:ph type="dt" sz="half" idx="10"/>
          </p:nvPr>
        </p:nvSpPr>
        <p:spPr/>
        <p:txBody>
          <a:bodyPr/>
          <a:lstStyle/>
          <a:p>
            <a:fld id="{2997F228-71D4-4406-B20A-E05E95E4D22D}"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7" name="Rectangle 6"/>
          <p:cNvSpPr/>
          <p:nvPr/>
        </p:nvSpPr>
        <p:spPr>
          <a:xfrm>
            <a:off x="205427" y="220965"/>
            <a:ext cx="11774787"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cxnSp>
        <p:nvCxnSpPr>
          <p:cNvPr id="8" name="Straight Connector 7"/>
          <p:cNvCxnSpPr/>
          <p:nvPr/>
        </p:nvCxnSpPr>
        <p:spPr>
          <a:xfrm>
            <a:off x="874805" y="17801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idx="13"/>
          </p:nvPr>
        </p:nvSpPr>
        <p:spPr>
          <a:xfrm>
            <a:off x="6231827" y="2126457"/>
            <a:ext cx="5258772"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Tree>
    <p:extLst>
      <p:ext uri="{BB962C8B-B14F-4D97-AF65-F5344CB8AC3E}">
        <p14:creationId xmlns:p14="http://schemas.microsoft.com/office/powerpoint/2010/main" val="141818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Pic + Text - White">
    <p:spTree>
      <p:nvGrpSpPr>
        <p:cNvPr id="1" name=""/>
        <p:cNvGrpSpPr/>
        <p:nvPr/>
      </p:nvGrpSpPr>
      <p:grpSpPr>
        <a:xfrm>
          <a:off x="0" y="0"/>
          <a:ext cx="0" cy="0"/>
          <a:chOff x="0" y="0"/>
          <a:chExt cx="0" cy="0"/>
        </a:xfrm>
      </p:grpSpPr>
      <p:sp>
        <p:nvSpPr>
          <p:cNvPr id="2" name="Title 1"/>
          <p:cNvSpPr>
            <a:spLocks noGrp="1"/>
          </p:cNvSpPr>
          <p:nvPr>
            <p:ph type="title"/>
          </p:nvPr>
        </p:nvSpPr>
        <p:spPr>
          <a:xfrm>
            <a:off x="6005605" y="570881"/>
            <a:ext cx="5458263" cy="1143000"/>
          </a:xfrm>
        </p:spPr>
        <p:txBody>
          <a:bodyPr/>
          <a:lstStyle/>
          <a:p>
            <a:r>
              <a:rPr lang="en-US"/>
              <a:t>Click to edit Master title style</a:t>
            </a:r>
            <a:endParaRPr lang="nb-NO" dirty="0"/>
          </a:p>
        </p:txBody>
      </p:sp>
      <p:sp>
        <p:nvSpPr>
          <p:cNvPr id="3" name="Content Placeholder 2"/>
          <p:cNvSpPr>
            <a:spLocks noGrp="1"/>
          </p:cNvSpPr>
          <p:nvPr>
            <p:ph idx="1"/>
          </p:nvPr>
        </p:nvSpPr>
        <p:spPr>
          <a:xfrm>
            <a:off x="5913805" y="2126457"/>
            <a:ext cx="5550063"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4" name="Date Placeholder 3"/>
          <p:cNvSpPr>
            <a:spLocks noGrp="1"/>
          </p:cNvSpPr>
          <p:nvPr>
            <p:ph type="dt" sz="half" idx="10"/>
          </p:nvPr>
        </p:nvSpPr>
        <p:spPr/>
        <p:txBody>
          <a:bodyPr/>
          <a:lstStyle/>
          <a:p>
            <a:fld id="{754E8224-AA64-4CBC-AFAA-AEF5ACF491CE}"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5538419" y="220965"/>
            <a:ext cx="6441795"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0" name="Picture Placeholder 11"/>
          <p:cNvSpPr>
            <a:spLocks noGrp="1"/>
          </p:cNvSpPr>
          <p:nvPr>
            <p:ph type="pic" sz="quarter" idx="13"/>
          </p:nvPr>
        </p:nvSpPr>
        <p:spPr>
          <a:xfrm>
            <a:off x="203200" y="220134"/>
            <a:ext cx="5105400" cy="6040780"/>
          </a:xfrm>
          <a:solidFill>
            <a:srgbClr val="7E9492"/>
          </a:solidFill>
        </p:spPr>
        <p:txBody>
          <a:bodyPr/>
          <a:lstStyle/>
          <a:p>
            <a:r>
              <a:rPr lang="en-US"/>
              <a:t>Click icon to add picture</a:t>
            </a:r>
            <a:endParaRPr lang="nb-NO"/>
          </a:p>
        </p:txBody>
      </p:sp>
      <p:cxnSp>
        <p:nvCxnSpPr>
          <p:cNvPr id="11" name="Straight Connector 10"/>
          <p:cNvCxnSpPr/>
          <p:nvPr/>
        </p:nvCxnSpPr>
        <p:spPr>
          <a:xfrm>
            <a:off x="6005605" y="17801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93888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ext + Pic – White">
    <p:spTree>
      <p:nvGrpSpPr>
        <p:cNvPr id="1" name=""/>
        <p:cNvGrpSpPr/>
        <p:nvPr/>
      </p:nvGrpSpPr>
      <p:grpSpPr>
        <a:xfrm>
          <a:off x="0" y="0"/>
          <a:ext cx="0" cy="0"/>
          <a:chOff x="0" y="0"/>
          <a:chExt cx="0" cy="0"/>
        </a:xfrm>
      </p:grpSpPr>
      <p:sp>
        <p:nvSpPr>
          <p:cNvPr id="2" name="Title 1"/>
          <p:cNvSpPr>
            <a:spLocks noGrp="1"/>
          </p:cNvSpPr>
          <p:nvPr>
            <p:ph type="title"/>
          </p:nvPr>
        </p:nvSpPr>
        <p:spPr>
          <a:xfrm>
            <a:off x="671604" y="570881"/>
            <a:ext cx="5458263" cy="1143000"/>
          </a:xfrm>
        </p:spPr>
        <p:txBody>
          <a:bodyPr/>
          <a:lstStyle/>
          <a:p>
            <a:r>
              <a:rPr lang="en-US"/>
              <a:t>Click to edit Master title style</a:t>
            </a:r>
            <a:endParaRPr lang="nb-NO" dirty="0"/>
          </a:p>
        </p:txBody>
      </p:sp>
      <p:sp>
        <p:nvSpPr>
          <p:cNvPr id="3" name="Content Placeholder 2"/>
          <p:cNvSpPr>
            <a:spLocks noGrp="1"/>
          </p:cNvSpPr>
          <p:nvPr>
            <p:ph idx="1"/>
          </p:nvPr>
        </p:nvSpPr>
        <p:spPr>
          <a:xfrm>
            <a:off x="579804" y="2126457"/>
            <a:ext cx="5550063"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4" name="Date Placeholder 3"/>
          <p:cNvSpPr>
            <a:spLocks noGrp="1"/>
          </p:cNvSpPr>
          <p:nvPr>
            <p:ph type="dt" sz="half" idx="10"/>
          </p:nvPr>
        </p:nvSpPr>
        <p:spPr/>
        <p:txBody>
          <a:bodyPr/>
          <a:lstStyle/>
          <a:p>
            <a:fld id="{2E28D8EC-4A79-4DE3-9180-19BF52FDE01B}"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204419" y="220965"/>
            <a:ext cx="6441795"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0" name="Picture Placeholder 11"/>
          <p:cNvSpPr>
            <a:spLocks noGrp="1"/>
          </p:cNvSpPr>
          <p:nvPr>
            <p:ph type="pic" sz="quarter" idx="13"/>
          </p:nvPr>
        </p:nvSpPr>
        <p:spPr>
          <a:xfrm>
            <a:off x="6874813" y="220134"/>
            <a:ext cx="5105400" cy="6040780"/>
          </a:xfrm>
          <a:solidFill>
            <a:srgbClr val="7E9492"/>
          </a:solidFill>
        </p:spPr>
        <p:txBody>
          <a:bodyPr/>
          <a:lstStyle/>
          <a:p>
            <a:r>
              <a:rPr lang="en-US"/>
              <a:t>Click icon to add picture</a:t>
            </a:r>
            <a:endParaRPr lang="nb-NO"/>
          </a:p>
        </p:txBody>
      </p:sp>
      <p:cxnSp>
        <p:nvCxnSpPr>
          <p:cNvPr id="11" name="Straight Connector 10"/>
          <p:cNvCxnSpPr/>
          <p:nvPr/>
        </p:nvCxnSpPr>
        <p:spPr>
          <a:xfrm>
            <a:off x="671605" y="17801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10970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Graph + Text - White">
    <p:spTree>
      <p:nvGrpSpPr>
        <p:cNvPr id="1" name=""/>
        <p:cNvGrpSpPr/>
        <p:nvPr/>
      </p:nvGrpSpPr>
      <p:grpSpPr>
        <a:xfrm>
          <a:off x="0" y="0"/>
          <a:ext cx="0" cy="0"/>
          <a:chOff x="0" y="0"/>
          <a:chExt cx="0" cy="0"/>
        </a:xfrm>
      </p:grpSpPr>
      <p:sp>
        <p:nvSpPr>
          <p:cNvPr id="2" name="Title 1"/>
          <p:cNvSpPr>
            <a:spLocks noGrp="1"/>
          </p:cNvSpPr>
          <p:nvPr>
            <p:ph type="title"/>
          </p:nvPr>
        </p:nvSpPr>
        <p:spPr>
          <a:xfrm>
            <a:off x="6005605" y="570881"/>
            <a:ext cx="5458263" cy="1143000"/>
          </a:xfrm>
        </p:spPr>
        <p:txBody>
          <a:bodyPr/>
          <a:lstStyle/>
          <a:p>
            <a:r>
              <a:rPr lang="en-US"/>
              <a:t>Click to edit Master title style</a:t>
            </a:r>
            <a:endParaRPr lang="nb-NO" dirty="0"/>
          </a:p>
        </p:txBody>
      </p:sp>
      <p:sp>
        <p:nvSpPr>
          <p:cNvPr id="3" name="Content Placeholder 2"/>
          <p:cNvSpPr>
            <a:spLocks noGrp="1"/>
          </p:cNvSpPr>
          <p:nvPr>
            <p:ph idx="1"/>
          </p:nvPr>
        </p:nvSpPr>
        <p:spPr>
          <a:xfrm>
            <a:off x="5913805" y="2126457"/>
            <a:ext cx="5550063"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4" name="Date Placeholder 3"/>
          <p:cNvSpPr>
            <a:spLocks noGrp="1"/>
          </p:cNvSpPr>
          <p:nvPr>
            <p:ph type="dt" sz="half" idx="10"/>
          </p:nvPr>
        </p:nvSpPr>
        <p:spPr/>
        <p:txBody>
          <a:bodyPr/>
          <a:lstStyle/>
          <a:p>
            <a:fld id="{20127976-0B62-4E17-838C-124B5D426716}"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5538419" y="220965"/>
            <a:ext cx="6441795"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cxnSp>
        <p:nvCxnSpPr>
          <p:cNvPr id="11" name="Straight Connector 10"/>
          <p:cNvCxnSpPr/>
          <p:nvPr/>
        </p:nvCxnSpPr>
        <p:spPr>
          <a:xfrm>
            <a:off x="6005605" y="17801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203200" y="220134"/>
            <a:ext cx="5105400" cy="6040780"/>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8" name="Content Placeholder 17"/>
          <p:cNvSpPr>
            <a:spLocks noGrp="1"/>
          </p:cNvSpPr>
          <p:nvPr>
            <p:ph sz="quarter" idx="13" hasCustomPrompt="1"/>
          </p:nvPr>
        </p:nvSpPr>
        <p:spPr>
          <a:xfrm>
            <a:off x="203200" y="220134"/>
            <a:ext cx="5105400" cy="6040780"/>
          </a:xfrm>
        </p:spPr>
        <p:txBody>
          <a:bodyPr/>
          <a:lstStyle>
            <a:lvl1pPr marL="0" indent="0">
              <a:buNone/>
              <a:defRPr baseline="0"/>
            </a:lvl1pPr>
          </a:lstStyle>
          <a:p>
            <a:pPr lvl="0"/>
            <a:r>
              <a:rPr lang="nb-NO" dirty="0"/>
              <a:t>Graph / </a:t>
            </a:r>
            <a:r>
              <a:rPr lang="nb-NO" dirty="0" err="1"/>
              <a:t>Smartart</a:t>
            </a:r>
            <a:endParaRPr lang="nb-NO" dirty="0"/>
          </a:p>
        </p:txBody>
      </p:sp>
    </p:spTree>
    <p:extLst>
      <p:ext uri="{BB962C8B-B14F-4D97-AF65-F5344CB8AC3E}">
        <p14:creationId xmlns:p14="http://schemas.microsoft.com/office/powerpoint/2010/main" val="1692462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ext + Graph - White">
    <p:spTree>
      <p:nvGrpSpPr>
        <p:cNvPr id="1" name=""/>
        <p:cNvGrpSpPr/>
        <p:nvPr/>
      </p:nvGrpSpPr>
      <p:grpSpPr>
        <a:xfrm>
          <a:off x="0" y="0"/>
          <a:ext cx="0" cy="0"/>
          <a:chOff x="0" y="0"/>
          <a:chExt cx="0" cy="0"/>
        </a:xfrm>
      </p:grpSpPr>
      <p:sp>
        <p:nvSpPr>
          <p:cNvPr id="2" name="Title 1"/>
          <p:cNvSpPr>
            <a:spLocks noGrp="1"/>
          </p:cNvSpPr>
          <p:nvPr>
            <p:ph type="title"/>
          </p:nvPr>
        </p:nvSpPr>
        <p:spPr>
          <a:xfrm>
            <a:off x="671604" y="570881"/>
            <a:ext cx="5458263" cy="1143000"/>
          </a:xfrm>
        </p:spPr>
        <p:txBody>
          <a:bodyPr/>
          <a:lstStyle/>
          <a:p>
            <a:r>
              <a:rPr lang="en-US"/>
              <a:t>Click to edit Master title style</a:t>
            </a:r>
            <a:endParaRPr lang="nb-NO" dirty="0"/>
          </a:p>
        </p:txBody>
      </p:sp>
      <p:sp>
        <p:nvSpPr>
          <p:cNvPr id="3" name="Content Placeholder 2"/>
          <p:cNvSpPr>
            <a:spLocks noGrp="1"/>
          </p:cNvSpPr>
          <p:nvPr>
            <p:ph idx="1"/>
          </p:nvPr>
        </p:nvSpPr>
        <p:spPr>
          <a:xfrm>
            <a:off x="579804" y="2126457"/>
            <a:ext cx="5550063"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4" name="Date Placeholder 3"/>
          <p:cNvSpPr>
            <a:spLocks noGrp="1"/>
          </p:cNvSpPr>
          <p:nvPr>
            <p:ph type="dt" sz="half" idx="10"/>
          </p:nvPr>
        </p:nvSpPr>
        <p:spPr/>
        <p:txBody>
          <a:bodyPr/>
          <a:lstStyle/>
          <a:p>
            <a:fld id="{08072236-24FA-4942-BBC4-1E81E3660C83}"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204419" y="220965"/>
            <a:ext cx="6441795"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cxnSp>
        <p:nvCxnSpPr>
          <p:cNvPr id="11" name="Straight Connector 10"/>
          <p:cNvCxnSpPr/>
          <p:nvPr/>
        </p:nvCxnSpPr>
        <p:spPr>
          <a:xfrm>
            <a:off x="671605" y="17801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6874813" y="220134"/>
            <a:ext cx="5105400" cy="6040780"/>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13" name="Content Placeholder 17"/>
          <p:cNvSpPr>
            <a:spLocks noGrp="1"/>
          </p:cNvSpPr>
          <p:nvPr>
            <p:ph sz="quarter" idx="13" hasCustomPrompt="1"/>
          </p:nvPr>
        </p:nvSpPr>
        <p:spPr>
          <a:xfrm>
            <a:off x="6874813" y="220134"/>
            <a:ext cx="5105400" cy="6040780"/>
          </a:xfrm>
        </p:spPr>
        <p:txBody>
          <a:bodyPr/>
          <a:lstStyle>
            <a:lvl1pPr marL="0" indent="0">
              <a:buNone/>
              <a:defRPr baseline="0"/>
            </a:lvl1pPr>
          </a:lstStyle>
          <a:p>
            <a:pPr lvl="0"/>
            <a:r>
              <a:rPr lang="nb-NO" dirty="0"/>
              <a:t>Graph / </a:t>
            </a:r>
            <a:r>
              <a:rPr lang="nb-NO" dirty="0" err="1"/>
              <a:t>Smartart</a:t>
            </a:r>
            <a:endParaRPr lang="nb-NO" dirty="0"/>
          </a:p>
        </p:txBody>
      </p:sp>
    </p:spTree>
    <p:extLst>
      <p:ext uri="{BB962C8B-B14F-4D97-AF65-F5344CB8AC3E}">
        <p14:creationId xmlns:p14="http://schemas.microsoft.com/office/powerpoint/2010/main" val="1135801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om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7D9CC4D-387E-4241-9E2E-5CC7BF063E88}"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Tree>
    <p:extLst>
      <p:ext uri="{BB962C8B-B14F-4D97-AF65-F5344CB8AC3E}">
        <p14:creationId xmlns:p14="http://schemas.microsoft.com/office/powerpoint/2010/main" val="3931317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ext - Grey">
    <p:spTree>
      <p:nvGrpSpPr>
        <p:cNvPr id="1" name=""/>
        <p:cNvGrpSpPr/>
        <p:nvPr/>
      </p:nvGrpSpPr>
      <p:grpSpPr>
        <a:xfrm>
          <a:off x="0" y="0"/>
          <a:ext cx="0" cy="0"/>
          <a:chOff x="0" y="0"/>
          <a:chExt cx="0" cy="0"/>
        </a:xfrm>
      </p:grpSpPr>
      <p:sp>
        <p:nvSpPr>
          <p:cNvPr id="7" name="Rectangle 6"/>
          <p:cNvSpPr/>
          <p:nvPr/>
        </p:nvSpPr>
        <p:spPr>
          <a:xfrm>
            <a:off x="203200" y="220134"/>
            <a:ext cx="11777013" cy="6040780"/>
          </a:xfrm>
          <a:prstGeom prst="rect">
            <a:avLst/>
          </a:prstGeom>
          <a:solidFill>
            <a:schemeClr val="bg2">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sp>
        <p:nvSpPr>
          <p:cNvPr id="2" name="Title 1"/>
          <p:cNvSpPr>
            <a:spLocks noGrp="1"/>
          </p:cNvSpPr>
          <p:nvPr>
            <p:ph type="title"/>
          </p:nvPr>
        </p:nvSpPr>
        <p:spPr/>
        <p:txBody>
          <a:bodyPr/>
          <a:lstStyle/>
          <a:p>
            <a:r>
              <a:rPr lang="en-US"/>
              <a:t>Click to edit Master title style</a:t>
            </a:r>
            <a:endParaRPr lang="nb-NO"/>
          </a:p>
        </p:txBody>
      </p:sp>
      <p:sp>
        <p:nvSpPr>
          <p:cNvPr id="4" name="Date Placeholder 3"/>
          <p:cNvSpPr>
            <a:spLocks noGrp="1"/>
          </p:cNvSpPr>
          <p:nvPr>
            <p:ph type="dt" sz="half" idx="10"/>
          </p:nvPr>
        </p:nvSpPr>
        <p:spPr/>
        <p:txBody>
          <a:bodyPr/>
          <a:lstStyle/>
          <a:p>
            <a:fld id="{F3468536-7D6A-48D5-9135-B6F354DAEA5D}" type="datetime1">
              <a:rPr lang="nb-NO" smtClean="0"/>
              <a:t>23.08.2022</a:t>
            </a:fld>
            <a:endParaRPr lang="nb-NO"/>
          </a:p>
        </p:txBody>
      </p:sp>
      <p:sp>
        <p:nvSpPr>
          <p:cNvPr id="5" name="Footer Placeholder 4"/>
          <p:cNvSpPr>
            <a:spLocks noGrp="1"/>
          </p:cNvSpPr>
          <p:nvPr>
            <p:ph type="ftr" sz="quarter" idx="11"/>
          </p:nvPr>
        </p:nvSpPr>
        <p:spPr/>
        <p:txBody>
          <a:bodyPr/>
          <a:lstStyle/>
          <a:p>
            <a:r>
              <a:rPr lang="nb-NO"/>
              <a:t>Tittel på foredraget</a:t>
            </a:r>
          </a:p>
        </p:txBody>
      </p:sp>
      <p:sp>
        <p:nvSpPr>
          <p:cNvPr id="6" name="Slide Number Placeholder 5"/>
          <p:cNvSpPr>
            <a:spLocks noGrp="1"/>
          </p:cNvSpPr>
          <p:nvPr>
            <p:ph type="sldNum" sz="quarter" idx="12"/>
          </p:nvPr>
        </p:nvSpPr>
        <p:spPr/>
        <p:txBody>
          <a:bodyPr/>
          <a:lstStyle/>
          <a:p>
            <a:fld id="{AAE70B66-0019-4FA2-8F09-A8AEF25B5BFF}" type="slidenum">
              <a:rPr lang="nb-NO" smtClean="0"/>
              <a:t>‹#›</a:t>
            </a:fld>
            <a:endParaRPr lang="nb-NO"/>
          </a:p>
        </p:txBody>
      </p:sp>
      <p:sp>
        <p:nvSpPr>
          <p:cNvPr id="8" name="Rectangle 7"/>
          <p:cNvSpPr/>
          <p:nvPr/>
        </p:nvSpPr>
        <p:spPr>
          <a:xfrm>
            <a:off x="205427" y="220965"/>
            <a:ext cx="11774787" cy="71412"/>
          </a:xfrm>
          <a:prstGeom prst="rect">
            <a:avLst/>
          </a:prstGeom>
          <a:solidFill>
            <a:srgbClr val="4B4C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cxnSp>
        <p:nvCxnSpPr>
          <p:cNvPr id="9" name="Straight Connector 8"/>
          <p:cNvCxnSpPr/>
          <p:nvPr/>
        </p:nvCxnSpPr>
        <p:spPr>
          <a:xfrm>
            <a:off x="874805" y="1780141"/>
            <a:ext cx="430844" cy="0"/>
          </a:xfrm>
          <a:prstGeom prst="line">
            <a:avLst/>
          </a:prstGeom>
          <a:ln w="6350"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12" name="Content Placeholder 2"/>
          <p:cNvSpPr>
            <a:spLocks noGrp="1"/>
          </p:cNvSpPr>
          <p:nvPr>
            <p:ph idx="1"/>
          </p:nvPr>
        </p:nvSpPr>
        <p:spPr>
          <a:xfrm>
            <a:off x="783005" y="2126457"/>
            <a:ext cx="5258772"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13" name="Content Placeholder 2"/>
          <p:cNvSpPr>
            <a:spLocks noGrp="1"/>
          </p:cNvSpPr>
          <p:nvPr>
            <p:ph idx="13"/>
          </p:nvPr>
        </p:nvSpPr>
        <p:spPr>
          <a:xfrm>
            <a:off x="6231827" y="2126457"/>
            <a:ext cx="5258772" cy="380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Tree>
    <p:extLst>
      <p:ext uri="{BB962C8B-B14F-4D97-AF65-F5344CB8AC3E}">
        <p14:creationId xmlns:p14="http://schemas.microsoft.com/office/powerpoint/2010/main" val="414837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74804" y="570881"/>
            <a:ext cx="10615795" cy="1143000"/>
          </a:xfrm>
          <a:prstGeom prst="rect">
            <a:avLst/>
          </a:prstGeom>
        </p:spPr>
        <p:txBody>
          <a:bodyPr vert="horz" lIns="0" tIns="0" rIns="0" bIns="0" rtlCol="0" anchor="ctr">
            <a:normAutofit/>
          </a:bodyPr>
          <a:lstStyle/>
          <a:p>
            <a:r>
              <a:rPr lang="nb-NO" dirty="0"/>
              <a:t>Klikk for å redigere tittelstil</a:t>
            </a:r>
          </a:p>
        </p:txBody>
      </p:sp>
      <p:sp>
        <p:nvSpPr>
          <p:cNvPr id="3" name="Text Placeholder 2"/>
          <p:cNvSpPr>
            <a:spLocks noGrp="1"/>
          </p:cNvSpPr>
          <p:nvPr>
            <p:ph type="body" idx="1"/>
          </p:nvPr>
        </p:nvSpPr>
        <p:spPr>
          <a:xfrm>
            <a:off x="783004" y="2126457"/>
            <a:ext cx="10707595" cy="3800208"/>
          </a:xfrm>
          <a:prstGeom prst="rect">
            <a:avLst/>
          </a:prstGeom>
        </p:spPr>
        <p:txBody>
          <a:bodyPr vert="horz" lIns="91440" tIns="0" rIns="91440" bIns="0" rtlCol="0">
            <a:normAutofit/>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nb-NO" dirty="0"/>
          </a:p>
        </p:txBody>
      </p:sp>
      <p:sp>
        <p:nvSpPr>
          <p:cNvPr id="4" name="Date Placeholder 3"/>
          <p:cNvSpPr>
            <a:spLocks noGrp="1"/>
          </p:cNvSpPr>
          <p:nvPr>
            <p:ph type="dt" sz="half" idx="2"/>
          </p:nvPr>
        </p:nvSpPr>
        <p:spPr>
          <a:xfrm>
            <a:off x="1828542" y="6446386"/>
            <a:ext cx="2205709" cy="212821"/>
          </a:xfrm>
          <a:prstGeom prst="rect">
            <a:avLst/>
          </a:prstGeom>
        </p:spPr>
        <p:txBody>
          <a:bodyPr vert="horz" lIns="0" tIns="0" rIns="0" bIns="0" rtlCol="0" anchor="ctr"/>
          <a:lstStyle>
            <a:lvl1pPr algn="l">
              <a:defRPr sz="1067">
                <a:solidFill>
                  <a:schemeClr val="tx1"/>
                </a:solidFill>
              </a:defRPr>
            </a:lvl1pPr>
          </a:lstStyle>
          <a:p>
            <a:fld id="{92644F7F-5A5E-42D6-BE38-75F92E44677E}" type="datetime1">
              <a:rPr lang="nb-NO" smtClean="0"/>
              <a:t>23.08.2022</a:t>
            </a:fld>
            <a:endParaRPr lang="nb-NO"/>
          </a:p>
        </p:txBody>
      </p:sp>
      <p:sp>
        <p:nvSpPr>
          <p:cNvPr id="5" name="Footer Placeholder 4"/>
          <p:cNvSpPr>
            <a:spLocks noGrp="1"/>
          </p:cNvSpPr>
          <p:nvPr>
            <p:ph type="ftr" sz="quarter" idx="3"/>
          </p:nvPr>
        </p:nvSpPr>
        <p:spPr>
          <a:xfrm>
            <a:off x="3981984" y="6446386"/>
            <a:ext cx="3860800" cy="212821"/>
          </a:xfrm>
          <a:prstGeom prst="rect">
            <a:avLst/>
          </a:prstGeom>
        </p:spPr>
        <p:txBody>
          <a:bodyPr vert="horz" lIns="0" tIns="0" rIns="0" bIns="0" rtlCol="0" anchor="ctr"/>
          <a:lstStyle>
            <a:lvl1pPr algn="ctr">
              <a:defRPr sz="1067">
                <a:solidFill>
                  <a:schemeClr val="tx1"/>
                </a:solidFill>
              </a:defRPr>
            </a:lvl1pPr>
          </a:lstStyle>
          <a:p>
            <a:r>
              <a:rPr lang="nb-NO"/>
              <a:t>Tittel på foredraget</a:t>
            </a:r>
            <a:endParaRPr lang="nb-NO" dirty="0"/>
          </a:p>
        </p:txBody>
      </p:sp>
      <p:sp>
        <p:nvSpPr>
          <p:cNvPr id="6" name="Slide Number Placeholder 5"/>
          <p:cNvSpPr>
            <a:spLocks noGrp="1"/>
          </p:cNvSpPr>
          <p:nvPr>
            <p:ph type="sldNum" sz="quarter" idx="4"/>
          </p:nvPr>
        </p:nvSpPr>
        <p:spPr>
          <a:xfrm>
            <a:off x="9135413" y="6446386"/>
            <a:ext cx="2844800" cy="212821"/>
          </a:xfrm>
          <a:prstGeom prst="rect">
            <a:avLst/>
          </a:prstGeom>
        </p:spPr>
        <p:txBody>
          <a:bodyPr vert="horz" lIns="0" tIns="0" rIns="0" bIns="0" rtlCol="0" anchor="ctr"/>
          <a:lstStyle>
            <a:lvl1pPr algn="r">
              <a:defRPr sz="1067">
                <a:solidFill>
                  <a:schemeClr val="tx1"/>
                </a:solidFill>
              </a:defRPr>
            </a:lvl1pPr>
          </a:lstStyle>
          <a:p>
            <a:fld id="{AAE70B66-0019-4FA2-8F09-A8AEF25B5BFF}" type="slidenum">
              <a:rPr lang="nb-NO" smtClean="0"/>
              <a:t>‹#›</a:t>
            </a:fld>
            <a:endParaRPr lang="nb-NO"/>
          </a:p>
        </p:txBody>
      </p:sp>
      <p:pic>
        <p:nvPicPr>
          <p:cNvPr id="8" name="Picture 7"/>
          <p:cNvPicPr>
            <a:picLocks noChangeAspect="1"/>
          </p:cNvPicPr>
          <p:nvPr/>
        </p:nvPicPr>
        <p:blipFill>
          <a:blip r:embed="rId25"/>
          <a:stretch>
            <a:fillRect/>
          </a:stretch>
        </p:blipFill>
        <p:spPr>
          <a:xfrm>
            <a:off x="99570" y="6250439"/>
            <a:ext cx="1569439" cy="659583"/>
          </a:xfrm>
          <a:prstGeom prst="rect">
            <a:avLst/>
          </a:prstGeom>
        </p:spPr>
      </p:pic>
    </p:spTree>
    <p:extLst>
      <p:ext uri="{BB962C8B-B14F-4D97-AF65-F5344CB8AC3E}">
        <p14:creationId xmlns:p14="http://schemas.microsoft.com/office/powerpoint/2010/main" val="2469911227"/>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7" r:id="rId22"/>
    <p:sldLayoutId id="2147483718" r:id="rId23"/>
  </p:sldLayoutIdLst>
  <p:hf hdr="0" ftr="0" dt="0"/>
  <p:txStyles>
    <p:titleStyle>
      <a:lvl1pPr algn="l" defTabSz="609585" rtl="0" eaLnBrk="1" latinLnBrk="0" hangingPunct="1">
        <a:spcBef>
          <a:spcPct val="0"/>
        </a:spcBef>
        <a:buNone/>
        <a:defRPr sz="4267" b="1" kern="1200">
          <a:solidFill>
            <a:schemeClr val="tx1"/>
          </a:solidFill>
          <a:latin typeface="Times New Roman"/>
          <a:ea typeface="+mj-ea"/>
          <a:cs typeface="Times New Roman"/>
        </a:defRPr>
      </a:lvl1pPr>
    </p:titleStyle>
    <p:bodyStyle>
      <a:lvl1pPr marL="234945" indent="-234945" algn="l" defTabSz="609585" rtl="0" eaLnBrk="1" latinLnBrk="0" hangingPunct="1">
        <a:spcBef>
          <a:spcPct val="20000"/>
        </a:spcBef>
        <a:buFont typeface="Arial"/>
        <a:buChar char="•"/>
        <a:defRPr sz="2667" kern="1200">
          <a:solidFill>
            <a:schemeClr val="tx1"/>
          </a:solidFill>
          <a:latin typeface="Calibri"/>
          <a:ea typeface="+mn-ea"/>
          <a:cs typeface="Calibri"/>
        </a:defRPr>
      </a:lvl1pPr>
      <a:lvl2pPr marL="603236" indent="-277277" algn="l" defTabSz="601118" rtl="0" eaLnBrk="1" latinLnBrk="0" hangingPunct="1">
        <a:spcBef>
          <a:spcPct val="20000"/>
        </a:spcBef>
        <a:buFont typeface="Arial"/>
        <a:buChar char="–"/>
        <a:defRPr sz="2667" kern="1200">
          <a:solidFill>
            <a:schemeClr val="tx1"/>
          </a:solidFill>
          <a:latin typeface="Calibri"/>
          <a:ea typeface="+mn-ea"/>
          <a:cs typeface="Calibri"/>
        </a:defRPr>
      </a:lvl2pPr>
      <a:lvl3pPr marL="836063" indent="-211661" algn="l" defTabSz="836063" rtl="0" eaLnBrk="1" latinLnBrk="0" hangingPunct="1">
        <a:spcBef>
          <a:spcPct val="20000"/>
        </a:spcBef>
        <a:buFont typeface="Arial"/>
        <a:buChar char="•"/>
        <a:defRPr sz="2667" kern="1200">
          <a:solidFill>
            <a:schemeClr val="tx1"/>
          </a:solidFill>
          <a:latin typeface="Calibri"/>
          <a:ea typeface="+mn-ea"/>
          <a:cs typeface="Calibri"/>
        </a:defRPr>
      </a:lvl3pPr>
      <a:lvl4pPr marL="1073124" indent="-215895" algn="l" defTabSz="609585" rtl="0" eaLnBrk="1" latinLnBrk="0" hangingPunct="1">
        <a:spcBef>
          <a:spcPct val="20000"/>
        </a:spcBef>
        <a:buFont typeface="Arial"/>
        <a:buChar char="–"/>
        <a:defRPr sz="2667" kern="1200">
          <a:solidFill>
            <a:schemeClr val="tx1"/>
          </a:solidFill>
          <a:latin typeface="Calibri"/>
          <a:ea typeface="+mn-ea"/>
          <a:cs typeface="Calibri"/>
        </a:defRPr>
      </a:lvl4pPr>
      <a:lvl5pPr marL="1316534" indent="-232828" algn="l" defTabSz="609585" rtl="0" eaLnBrk="1" latinLnBrk="0" hangingPunct="1">
        <a:spcBef>
          <a:spcPct val="20000"/>
        </a:spcBef>
        <a:buFont typeface="Arial"/>
        <a:buChar char="»"/>
        <a:defRPr sz="2667" kern="1200">
          <a:solidFill>
            <a:schemeClr val="tx1"/>
          </a:solidFill>
          <a:latin typeface="Calibri"/>
          <a:ea typeface="+mn-ea"/>
          <a:cs typeface="Calibri"/>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hyperlink" Target="https://nvlpubs.nist.gov/nistpubs/Legacy/SP/nistspecialpublication800-145.pdf"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hyperlink" Target="https://www.salesforce.com/in/?ir=1"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salesforce.com/products/platform/lightning/?d=70130000000f27V&amp;internal=true" TargetMode="External"/><Relationship Id="rId2" Type="http://schemas.openxmlformats.org/officeDocument/2006/relationships/hyperlink" Target="https://www.salesforce.com/in/?ir=1"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Lecture 2-1: Database Architecture</a:t>
            </a:r>
          </a:p>
        </p:txBody>
      </p:sp>
      <p:sp>
        <p:nvSpPr>
          <p:cNvPr id="3" name="Subtitle 2"/>
          <p:cNvSpPr>
            <a:spLocks noGrp="1"/>
          </p:cNvSpPr>
          <p:nvPr>
            <p:ph type="subTitle" idx="1"/>
          </p:nvPr>
        </p:nvSpPr>
        <p:spPr/>
        <p:txBody>
          <a:bodyPr>
            <a:normAutofit lnSpcReduction="10000"/>
          </a:bodyPr>
          <a:lstStyle/>
          <a:p>
            <a:r>
              <a:rPr lang="nb-NO" dirty="0"/>
              <a:t>Ali Chelli</a:t>
            </a:r>
          </a:p>
          <a:p>
            <a:r>
              <a:rPr lang="nb-NO" dirty="0"/>
              <a:t>Course: Database 2 (DAT2000R)</a:t>
            </a:r>
          </a:p>
          <a:p>
            <a:endParaRPr lang="nb-NO" dirty="0"/>
          </a:p>
        </p:txBody>
      </p:sp>
      <p:pic>
        <p:nvPicPr>
          <p:cNvPr id="6" name="Picture Placeholder 5">
            <a:extLst>
              <a:ext uri="{FF2B5EF4-FFF2-40B4-BE49-F238E27FC236}">
                <a16:creationId xmlns:a16="http://schemas.microsoft.com/office/drawing/2014/main" id="{6F0E754A-2AED-A3EF-D72D-097B25D5FBFA}"/>
              </a:ext>
            </a:extLst>
          </p:cNvPr>
          <p:cNvPicPr>
            <a:picLocks noGrp="1" noChangeAspect="1"/>
          </p:cNvPicPr>
          <p:nvPr>
            <p:ph type="pic" sz="quarter" idx="13"/>
          </p:nvPr>
        </p:nvPicPr>
        <p:blipFill>
          <a:blip r:embed="rId2"/>
          <a:srcRect l="84" r="84"/>
          <a:stretch>
            <a:fillRect/>
          </a:stretch>
        </p:blipFill>
        <p:spPr>
          <a:xfrm>
            <a:off x="6874813" y="283414"/>
            <a:ext cx="5105400" cy="5968537"/>
          </a:xfrm>
          <a:prstGeom prst="rect">
            <a:avLst/>
          </a:prstGeom>
        </p:spPr>
      </p:pic>
      <p:sp>
        <p:nvSpPr>
          <p:cNvPr id="4" name="Slide Number Placeholder 3">
            <a:extLst>
              <a:ext uri="{FF2B5EF4-FFF2-40B4-BE49-F238E27FC236}">
                <a16:creationId xmlns:a16="http://schemas.microsoft.com/office/drawing/2014/main" id="{8EECE699-DE3D-4EF4-ABA2-BE7AD0080691}"/>
              </a:ext>
            </a:extLst>
          </p:cNvPr>
          <p:cNvSpPr>
            <a:spLocks noGrp="1"/>
          </p:cNvSpPr>
          <p:nvPr>
            <p:ph type="sldNum" sz="quarter" idx="12"/>
          </p:nvPr>
        </p:nvSpPr>
        <p:spPr/>
        <p:txBody>
          <a:bodyPr/>
          <a:lstStyle/>
          <a:p>
            <a:fld id="{AAE70B66-0019-4FA2-8F09-A8AEF25B5BFF}" type="slidenum">
              <a:rPr lang="nb-NO" smtClean="0"/>
              <a:t>1</a:t>
            </a:fld>
            <a:endParaRPr lang="nb-NO"/>
          </a:p>
        </p:txBody>
      </p:sp>
    </p:spTree>
    <p:extLst>
      <p:ext uri="{BB962C8B-B14F-4D97-AF65-F5344CB8AC3E}">
        <p14:creationId xmlns:p14="http://schemas.microsoft.com/office/powerpoint/2010/main" val="1576025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Advantages of a Database System</a:t>
            </a:r>
          </a:p>
        </p:txBody>
      </p:sp>
      <p:sp>
        <p:nvSpPr>
          <p:cNvPr id="4" name="Content Placeholder 3"/>
          <p:cNvSpPr>
            <a:spLocks noGrp="1"/>
          </p:cNvSpPr>
          <p:nvPr>
            <p:ph idx="1"/>
          </p:nvPr>
        </p:nvSpPr>
        <p:spPr>
          <a:xfrm>
            <a:off x="783004" y="2126457"/>
            <a:ext cx="10707595" cy="4440598"/>
          </a:xfrm>
        </p:spPr>
        <p:txBody>
          <a:bodyPr>
            <a:normAutofit lnSpcReduction="10000"/>
          </a:bodyPr>
          <a:lstStyle/>
          <a:p>
            <a:r>
              <a:rPr lang="en-US" dirty="0"/>
              <a:t>It answers </a:t>
            </a:r>
            <a:r>
              <a:rPr lang="en-US" b="1" dirty="0">
                <a:solidFill>
                  <a:schemeClr val="accent1">
                    <a:lumMod val="75000"/>
                  </a:schemeClr>
                </a:solidFill>
              </a:rPr>
              <a:t>queries</a:t>
            </a:r>
            <a:r>
              <a:rPr lang="en-US" dirty="0">
                <a:solidFill>
                  <a:schemeClr val="accent1">
                    <a:lumMod val="75000"/>
                  </a:schemeClr>
                </a:solidFill>
              </a:rPr>
              <a:t> </a:t>
            </a:r>
            <a:r>
              <a:rPr lang="en-US" dirty="0"/>
              <a:t>fast</a:t>
            </a:r>
          </a:p>
          <a:p>
            <a:pPr lvl="1"/>
            <a:r>
              <a:rPr lang="en-US" dirty="0"/>
              <a:t>Q1: among a set of blog pages, find those pages written by Steven Sinofsky after 2011</a:t>
            </a:r>
          </a:p>
          <a:p>
            <a:pPr lvl="1"/>
            <a:r>
              <a:rPr lang="en-US" dirty="0"/>
              <a:t>Q2: among a set of employers, increase the salary by 20% for those who have worked longer than 4 years</a:t>
            </a:r>
          </a:p>
          <a:p>
            <a:r>
              <a:rPr lang="en-US" dirty="0"/>
              <a:t>Queries (from multiple users) can execute </a:t>
            </a:r>
            <a:r>
              <a:rPr lang="en-US" b="1" dirty="0">
                <a:solidFill>
                  <a:schemeClr val="accent1">
                    <a:lumMod val="75000"/>
                  </a:schemeClr>
                </a:solidFill>
              </a:rPr>
              <a:t>concurrently</a:t>
            </a:r>
            <a:r>
              <a:rPr lang="en-US" dirty="0">
                <a:solidFill>
                  <a:schemeClr val="accent1">
                    <a:lumMod val="75000"/>
                  </a:schemeClr>
                </a:solidFill>
              </a:rPr>
              <a:t> </a:t>
            </a:r>
            <a:r>
              <a:rPr lang="en-US" dirty="0"/>
              <a:t>without affecting each other</a:t>
            </a:r>
          </a:p>
          <a:p>
            <a:r>
              <a:rPr lang="en-US" dirty="0"/>
              <a:t>It </a:t>
            </a:r>
            <a:r>
              <a:rPr lang="en-US" b="1" dirty="0">
                <a:solidFill>
                  <a:schemeClr val="accent1">
                    <a:lumMod val="75000"/>
                  </a:schemeClr>
                </a:solidFill>
              </a:rPr>
              <a:t>recovers</a:t>
            </a:r>
            <a:r>
              <a:rPr lang="en-US" b="1" dirty="0"/>
              <a:t> </a:t>
            </a:r>
            <a:r>
              <a:rPr lang="en-US" dirty="0"/>
              <a:t>from crash</a:t>
            </a:r>
          </a:p>
          <a:p>
            <a:pPr lvl="1"/>
            <a:r>
              <a:rPr lang="en-US" dirty="0"/>
              <a:t>No corrupt data after restart</a:t>
            </a:r>
          </a:p>
          <a:p>
            <a:pPr lvl="1"/>
            <a:r>
              <a:rPr lang="en-US" dirty="0"/>
              <a:t>Modifications are logged</a:t>
            </a:r>
          </a:p>
        </p:txBody>
      </p:sp>
      <p:sp>
        <p:nvSpPr>
          <p:cNvPr id="2" name="Slide Number Placeholder 1">
            <a:extLst>
              <a:ext uri="{FF2B5EF4-FFF2-40B4-BE49-F238E27FC236}">
                <a16:creationId xmlns:a16="http://schemas.microsoft.com/office/drawing/2014/main" id="{408A78E7-B54F-48F6-A9FC-3C51B94F7DEA}"/>
              </a:ext>
            </a:extLst>
          </p:cNvPr>
          <p:cNvSpPr>
            <a:spLocks noGrp="1"/>
          </p:cNvSpPr>
          <p:nvPr>
            <p:ph type="sldNum" sz="quarter" idx="12"/>
          </p:nvPr>
        </p:nvSpPr>
        <p:spPr/>
        <p:txBody>
          <a:bodyPr/>
          <a:lstStyle/>
          <a:p>
            <a:fld id="{AAE70B66-0019-4FA2-8F09-A8AEF25B5BFF}" type="slidenum">
              <a:rPr lang="nb-NO" smtClean="0"/>
              <a:t>10</a:t>
            </a:fld>
            <a:endParaRPr lang="nb-NO"/>
          </a:p>
        </p:txBody>
      </p:sp>
    </p:spTree>
    <p:extLst>
      <p:ext uri="{BB962C8B-B14F-4D97-AF65-F5344CB8AC3E}">
        <p14:creationId xmlns:p14="http://schemas.microsoft.com/office/powerpoint/2010/main" val="37604676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barn(inVertical)">
                                      <p:cBhvr>
                                        <p:cTn id="14" dur="500"/>
                                        <p:tgtEl>
                                          <p:spTgt spid="4">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Effect transition="in" filter="barn(inVertical)">
                                      <p:cBhvr>
                                        <p:cTn id="19" dur="500"/>
                                        <p:tgtEl>
                                          <p:spTgt spid="4">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4">
                                            <p:txEl>
                                              <p:pRg st="3" end="3"/>
                                            </p:txEl>
                                          </p:spTgt>
                                        </p:tgtEl>
                                        <p:attrNameLst>
                                          <p:attrName>style.visibility</p:attrName>
                                        </p:attrNameLst>
                                      </p:cBhvr>
                                      <p:to>
                                        <p:strVal val="visible"/>
                                      </p:to>
                                    </p:set>
                                    <p:anim calcmode="lin" valueType="num">
                                      <p:cBhvr additive="base">
                                        <p:cTn id="24"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4">
                                            <p:txEl>
                                              <p:pRg st="4" end="4"/>
                                            </p:txEl>
                                          </p:spTgt>
                                        </p:tgtEl>
                                        <p:attrNameLst>
                                          <p:attrName>style.visibility</p:attrName>
                                        </p:attrNameLst>
                                      </p:cBhvr>
                                      <p:to>
                                        <p:strVal val="visible"/>
                                      </p:to>
                                    </p:set>
                                    <p:anim calcmode="lin" valueType="num">
                                      <p:cBhvr additive="base">
                                        <p:cTn id="30"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nodeType="clickEffect">
                                  <p:stCondLst>
                                    <p:cond delay="0"/>
                                  </p:stCondLst>
                                  <p:childTnLst>
                                    <p:set>
                                      <p:cBhvr>
                                        <p:cTn id="35" dur="1" fill="hold">
                                          <p:stCondLst>
                                            <p:cond delay="0"/>
                                          </p:stCondLst>
                                        </p:cTn>
                                        <p:tgtEl>
                                          <p:spTgt spid="4">
                                            <p:txEl>
                                              <p:pRg st="5" end="5"/>
                                            </p:txEl>
                                          </p:spTgt>
                                        </p:tgtEl>
                                        <p:attrNameLst>
                                          <p:attrName>style.visibility</p:attrName>
                                        </p:attrNameLst>
                                      </p:cBhvr>
                                      <p:to>
                                        <p:strVal val="visible"/>
                                      </p:to>
                                    </p:set>
                                    <p:animEffect transition="in" filter="barn(inVertical)">
                                      <p:cBhvr>
                                        <p:cTn id="36" dur="500"/>
                                        <p:tgtEl>
                                          <p:spTgt spid="4">
                                            <p:txEl>
                                              <p:pRg st="5" end="5"/>
                                            </p:txEl>
                                          </p:spTgt>
                                        </p:tgtEl>
                                      </p:cBhvr>
                                    </p:animEffect>
                                  </p:childTnLst>
                                </p:cTn>
                              </p:par>
                              <p:par>
                                <p:cTn id="37" presetID="16" presetClass="entr" presetSubtype="21" fill="hold" nodeType="withEffect">
                                  <p:stCondLst>
                                    <p:cond delay="0"/>
                                  </p:stCondLst>
                                  <p:childTnLst>
                                    <p:set>
                                      <p:cBhvr>
                                        <p:cTn id="38" dur="1" fill="hold">
                                          <p:stCondLst>
                                            <p:cond delay="0"/>
                                          </p:stCondLst>
                                        </p:cTn>
                                        <p:tgtEl>
                                          <p:spTgt spid="4">
                                            <p:txEl>
                                              <p:pRg st="6" end="6"/>
                                            </p:txEl>
                                          </p:spTgt>
                                        </p:tgtEl>
                                        <p:attrNameLst>
                                          <p:attrName>style.visibility</p:attrName>
                                        </p:attrNameLst>
                                      </p:cBhvr>
                                      <p:to>
                                        <p:strVal val="visible"/>
                                      </p:to>
                                    </p:set>
                                    <p:animEffect transition="in" filter="barn(inVertical)">
                                      <p:cBhvr>
                                        <p:cTn id="39"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Traditional Two-Tier Client-Server </a:t>
            </a:r>
            <a:r>
              <a:rPr lang="en-GB" sz="2000" b="0" dirty="0"/>
              <a:t>(1 of 3)</a:t>
            </a:r>
            <a:endParaRPr lang="en-US" sz="2000" b="0" dirty="0"/>
          </a:p>
        </p:txBody>
      </p:sp>
      <p:sp>
        <p:nvSpPr>
          <p:cNvPr id="3" name="Text Placeholder 2"/>
          <p:cNvSpPr>
            <a:spLocks noGrp="1"/>
          </p:cNvSpPr>
          <p:nvPr>
            <p:ph idx="1"/>
          </p:nvPr>
        </p:nvSpPr>
        <p:spPr/>
        <p:txBody>
          <a:bodyPr/>
          <a:lstStyle/>
          <a:p>
            <a:r>
              <a:rPr lang="en-GB" altLang="en-US" sz="2400" dirty="0"/>
              <a:t>Client (tier 1) manages user interface and runs applications.</a:t>
            </a:r>
          </a:p>
          <a:p>
            <a:r>
              <a:rPr lang="en-GB" altLang="en-US" sz="2400" dirty="0"/>
              <a:t>Server (tier 2) holds database and D</a:t>
            </a:r>
            <a:r>
              <a:rPr lang="en-GB" altLang="en-US" sz="100" dirty="0"/>
              <a:t> </a:t>
            </a:r>
            <a:r>
              <a:rPr lang="en-GB" altLang="en-US" sz="2400" dirty="0"/>
              <a:t>B</a:t>
            </a:r>
            <a:r>
              <a:rPr lang="en-GB" altLang="en-US" sz="100" dirty="0"/>
              <a:t> </a:t>
            </a:r>
            <a:r>
              <a:rPr lang="en-GB" altLang="en-US" sz="2400" dirty="0"/>
              <a:t>M</a:t>
            </a:r>
            <a:r>
              <a:rPr lang="en-GB" altLang="en-US" sz="100" dirty="0"/>
              <a:t> </a:t>
            </a:r>
            <a:r>
              <a:rPr lang="en-GB" altLang="en-US" sz="2400" dirty="0"/>
              <a:t>S.</a:t>
            </a:r>
          </a:p>
          <a:p>
            <a:r>
              <a:rPr lang="en-GB" altLang="en-US" sz="2400" dirty="0"/>
              <a:t>Advantages include:</a:t>
            </a:r>
          </a:p>
          <a:p>
            <a:pPr lvl="1"/>
            <a:r>
              <a:rPr lang="en-GB" altLang="en-US" sz="2400" dirty="0"/>
              <a:t>wider access to existing databases;</a:t>
            </a:r>
          </a:p>
          <a:p>
            <a:pPr lvl="1"/>
            <a:r>
              <a:rPr lang="en-GB" altLang="en-US" sz="2400" dirty="0"/>
              <a:t>increased performance;</a:t>
            </a:r>
          </a:p>
          <a:p>
            <a:pPr lvl="1"/>
            <a:r>
              <a:rPr lang="en-GB" altLang="en-US" sz="2400" dirty="0"/>
              <a:t>possible reduction in hardware costs;				</a:t>
            </a:r>
            <a:endParaRPr lang="en-GB" altLang="en-US" sz="2400" dirty="0">
              <a:solidFill>
                <a:srgbClr val="FF0000"/>
              </a:solidFill>
            </a:endParaRPr>
          </a:p>
          <a:p>
            <a:pPr lvl="1"/>
            <a:r>
              <a:rPr lang="en-GB" altLang="en-US" sz="2400" dirty="0"/>
              <a:t>reduction in communication costs;</a:t>
            </a:r>
          </a:p>
          <a:p>
            <a:pPr lvl="1"/>
            <a:r>
              <a:rPr lang="en-GB" altLang="en-US" sz="2400" dirty="0"/>
              <a:t>increased consistency.</a:t>
            </a:r>
          </a:p>
        </p:txBody>
      </p:sp>
      <p:sp>
        <p:nvSpPr>
          <p:cNvPr id="4" name="Slide Number Placeholder 3">
            <a:extLst>
              <a:ext uri="{FF2B5EF4-FFF2-40B4-BE49-F238E27FC236}">
                <a16:creationId xmlns:a16="http://schemas.microsoft.com/office/drawing/2014/main" id="{7FC44CFD-B212-4ABE-B86A-CA408D4738F1}"/>
              </a:ext>
            </a:extLst>
          </p:cNvPr>
          <p:cNvSpPr>
            <a:spLocks noGrp="1"/>
          </p:cNvSpPr>
          <p:nvPr>
            <p:ph type="sldNum" sz="quarter" idx="12"/>
          </p:nvPr>
        </p:nvSpPr>
        <p:spPr/>
        <p:txBody>
          <a:bodyPr/>
          <a:lstStyle/>
          <a:p>
            <a:fld id="{AAE70B66-0019-4FA2-8F09-A8AEF25B5BFF}" type="slidenum">
              <a:rPr lang="nb-NO" smtClean="0"/>
              <a:t>11</a:t>
            </a:fld>
            <a:endParaRPr lang="nb-NO"/>
          </a:p>
        </p:txBody>
      </p:sp>
    </p:spTree>
    <p:extLst>
      <p:ext uri="{BB962C8B-B14F-4D97-AF65-F5344CB8AC3E}">
        <p14:creationId xmlns:p14="http://schemas.microsoft.com/office/powerpoint/2010/main" val="16673892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p:cTn id="17"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18"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19" dur="500"/>
                                        <p:tgtEl>
                                          <p:spTgt spid="3">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wipe(down)">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wipe(down)">
                                      <p:cBhvr>
                                        <p:cTn id="29" dur="500"/>
                                        <p:tgtEl>
                                          <p:spTgt spid="3">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wipe(down)">
                                      <p:cBhvr>
                                        <p:cTn id="34" dur="500"/>
                                        <p:tgtEl>
                                          <p:spTgt spid="3">
                                            <p:txEl>
                                              <p:pRg st="5" end="5"/>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wipe(down)">
                                      <p:cBhvr>
                                        <p:cTn id="39" dur="500"/>
                                        <p:tgtEl>
                                          <p:spTgt spid="3">
                                            <p:txEl>
                                              <p:pRg st="6" end="6"/>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nodeType="clickEffect">
                                  <p:stCondLst>
                                    <p:cond delay="0"/>
                                  </p:stCondLst>
                                  <p:childTnLst>
                                    <p:set>
                                      <p:cBhvr>
                                        <p:cTn id="43" dur="1" fill="hold">
                                          <p:stCondLst>
                                            <p:cond delay="0"/>
                                          </p:stCondLst>
                                        </p:cTn>
                                        <p:tgtEl>
                                          <p:spTgt spid="3">
                                            <p:txEl>
                                              <p:pRg st="7" end="7"/>
                                            </p:txEl>
                                          </p:spTgt>
                                        </p:tgtEl>
                                        <p:attrNameLst>
                                          <p:attrName>style.visibility</p:attrName>
                                        </p:attrNameLst>
                                      </p:cBhvr>
                                      <p:to>
                                        <p:strVal val="visible"/>
                                      </p:to>
                                    </p:set>
                                    <p:animEffect transition="in" filter="wipe(down)">
                                      <p:cBhvr>
                                        <p:cTn id="4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Two-tier Client-server architecture: </a:t>
            </a:r>
          </a:p>
        </p:txBody>
      </p:sp>
      <p:sp>
        <p:nvSpPr>
          <p:cNvPr id="6" name="Content Placeholder 5"/>
          <p:cNvSpPr>
            <a:spLocks noGrp="1"/>
          </p:cNvSpPr>
          <p:nvPr>
            <p:ph idx="1"/>
          </p:nvPr>
        </p:nvSpPr>
        <p:spPr>
          <a:xfrm>
            <a:off x="238486" y="2041863"/>
            <a:ext cx="3357767" cy="1475060"/>
          </a:xfrm>
        </p:spPr>
        <p:txBody>
          <a:bodyPr>
            <a:normAutofit/>
          </a:bodyPr>
          <a:lstStyle/>
          <a:p>
            <a:pPr marL="0" indent="0">
              <a:buNone/>
            </a:pPr>
            <a:r>
              <a:rPr lang="en-US" sz="2000" dirty="0"/>
              <a:t>Consists of client process that requests resources and a server that provides resources.</a:t>
            </a:r>
          </a:p>
        </p:txBody>
      </p:sp>
      <p:sp>
        <p:nvSpPr>
          <p:cNvPr id="7" name="Left Brace 6"/>
          <p:cNvSpPr/>
          <p:nvPr/>
        </p:nvSpPr>
        <p:spPr>
          <a:xfrm>
            <a:off x="4827562" y="1684422"/>
            <a:ext cx="596766" cy="1684421"/>
          </a:xfrm>
          <a:prstGeom prst="leftBrace">
            <a:avLst/>
          </a:prstGeom>
          <a:ln>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b-NO"/>
          </a:p>
        </p:txBody>
      </p:sp>
      <p:sp>
        <p:nvSpPr>
          <p:cNvPr id="8" name="TextBox 7"/>
          <p:cNvSpPr txBox="1"/>
          <p:nvPr/>
        </p:nvSpPr>
        <p:spPr>
          <a:xfrm>
            <a:off x="3403023" y="1752587"/>
            <a:ext cx="1722922" cy="954107"/>
          </a:xfrm>
          <a:prstGeom prst="rect">
            <a:avLst/>
          </a:prstGeom>
          <a:noFill/>
        </p:spPr>
        <p:txBody>
          <a:bodyPr wrap="square" rtlCol="0">
            <a:spAutoFit/>
          </a:bodyPr>
          <a:lstStyle/>
          <a:p>
            <a:pPr marL="285750" indent="-285750">
              <a:buFont typeface="Arial" panose="020B0604020202020204" pitchFamily="34" charset="0"/>
              <a:buChar char="•"/>
            </a:pPr>
            <a:r>
              <a:rPr lang="en-US" sz="1400" b="1" dirty="0"/>
              <a:t>User interface</a:t>
            </a:r>
          </a:p>
          <a:p>
            <a:pPr marL="285750" indent="-285750">
              <a:buFont typeface="Arial" panose="020B0604020202020204" pitchFamily="34" charset="0"/>
              <a:buChar char="•"/>
            </a:pPr>
            <a:r>
              <a:rPr lang="en-US" sz="1400" b="1" dirty="0"/>
              <a:t>Business and data application logic</a:t>
            </a:r>
          </a:p>
        </p:txBody>
      </p:sp>
      <p:sp>
        <p:nvSpPr>
          <p:cNvPr id="9" name="Left Brace 8"/>
          <p:cNvSpPr/>
          <p:nvPr/>
        </p:nvSpPr>
        <p:spPr>
          <a:xfrm>
            <a:off x="6404501" y="4830281"/>
            <a:ext cx="596766" cy="1684421"/>
          </a:xfrm>
          <a:prstGeom prst="leftBrace">
            <a:avLst/>
          </a:prstGeom>
          <a:ln>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b-NO"/>
          </a:p>
        </p:txBody>
      </p:sp>
      <p:sp>
        <p:nvSpPr>
          <p:cNvPr id="10" name="TextBox 9"/>
          <p:cNvSpPr txBox="1"/>
          <p:nvPr/>
        </p:nvSpPr>
        <p:spPr>
          <a:xfrm>
            <a:off x="4979962" y="4898446"/>
            <a:ext cx="1722922" cy="523220"/>
          </a:xfrm>
          <a:prstGeom prst="rect">
            <a:avLst/>
          </a:prstGeom>
          <a:noFill/>
        </p:spPr>
        <p:txBody>
          <a:bodyPr wrap="square" rtlCol="0">
            <a:spAutoFit/>
          </a:bodyPr>
          <a:lstStyle/>
          <a:p>
            <a:pPr marL="285750" indent="-285750">
              <a:buFont typeface="Arial" panose="020B0604020202020204" pitchFamily="34" charset="0"/>
              <a:buChar char="•"/>
            </a:pPr>
            <a:r>
              <a:rPr lang="en-US" sz="1400" b="1" dirty="0"/>
              <a:t>Transaction logic</a:t>
            </a:r>
          </a:p>
          <a:p>
            <a:pPr marL="285750" indent="-285750">
              <a:buFont typeface="Arial" panose="020B0604020202020204" pitchFamily="34" charset="0"/>
              <a:buChar char="•"/>
            </a:pPr>
            <a:r>
              <a:rPr lang="nb-NO" sz="1400" b="1" dirty="0"/>
              <a:t>Database</a:t>
            </a:r>
          </a:p>
        </p:txBody>
      </p:sp>
      <p:pic>
        <p:nvPicPr>
          <p:cNvPr id="5" name="Picture 4"/>
          <p:cNvPicPr>
            <a:picLocks noChangeAspect="1"/>
          </p:cNvPicPr>
          <p:nvPr/>
        </p:nvPicPr>
        <p:blipFill>
          <a:blip r:embed="rId2"/>
          <a:stretch>
            <a:fillRect/>
          </a:stretch>
        </p:blipFill>
        <p:spPr>
          <a:xfrm>
            <a:off x="5667491" y="1327548"/>
            <a:ext cx="5972299" cy="5428588"/>
          </a:xfrm>
          <a:prstGeom prst="rect">
            <a:avLst/>
          </a:prstGeom>
        </p:spPr>
      </p:pic>
      <p:pic>
        <p:nvPicPr>
          <p:cNvPr id="11" name="Picture 10"/>
          <p:cNvPicPr>
            <a:picLocks noChangeAspect="1"/>
          </p:cNvPicPr>
          <p:nvPr/>
        </p:nvPicPr>
        <p:blipFill>
          <a:blip r:embed="rId3"/>
          <a:stretch>
            <a:fillRect/>
          </a:stretch>
        </p:blipFill>
        <p:spPr>
          <a:xfrm>
            <a:off x="199969" y="4280802"/>
            <a:ext cx="4989211" cy="1566578"/>
          </a:xfrm>
          <a:prstGeom prst="rect">
            <a:avLst/>
          </a:prstGeom>
        </p:spPr>
      </p:pic>
      <p:sp>
        <p:nvSpPr>
          <p:cNvPr id="12" name="Rectangle 11"/>
          <p:cNvSpPr/>
          <p:nvPr/>
        </p:nvSpPr>
        <p:spPr>
          <a:xfrm>
            <a:off x="1941925" y="5773521"/>
            <a:ext cx="6096000" cy="1138773"/>
          </a:xfrm>
          <a:prstGeom prst="rect">
            <a:avLst/>
          </a:prstGeom>
        </p:spPr>
        <p:txBody>
          <a:bodyPr>
            <a:spAutoFit/>
          </a:bodyPr>
          <a:lstStyle/>
          <a:p>
            <a:endParaRPr lang="nb-NO" sz="1000" dirty="0">
              <a:solidFill>
                <a:srgbClr val="000000"/>
              </a:solidFill>
              <a:latin typeface="Calibri" panose="020F0502020204030204" pitchFamily="34" charset="0"/>
            </a:endParaRPr>
          </a:p>
          <a:p>
            <a:r>
              <a:rPr lang="en-GB" altLang="en-US" sz="2000" dirty="0">
                <a:solidFill>
                  <a:srgbClr val="FF0000"/>
                </a:solidFill>
              </a:rPr>
              <a:t>Example 2:</a:t>
            </a:r>
          </a:p>
          <a:p>
            <a:r>
              <a:rPr lang="nb-NO" sz="2000" dirty="0">
                <a:solidFill>
                  <a:srgbClr val="000000"/>
                </a:solidFill>
                <a:latin typeface="Calibri" panose="020F0502020204030204" pitchFamily="34" charset="0"/>
              </a:rPr>
              <a:t> Embedded mode:</a:t>
            </a:r>
          </a:p>
          <a:p>
            <a:r>
              <a:rPr lang="en-US" dirty="0">
                <a:solidFill>
                  <a:srgbClr val="000000"/>
                </a:solidFill>
                <a:latin typeface="Arial" panose="020B0604020202020204" pitchFamily="34" charset="0"/>
              </a:rPr>
              <a:t>–</a:t>
            </a:r>
            <a:r>
              <a:rPr lang="en-US" dirty="0">
                <a:solidFill>
                  <a:srgbClr val="000000"/>
                </a:solidFill>
                <a:latin typeface="Calibri" panose="020F0502020204030204" pitchFamily="34" charset="0"/>
              </a:rPr>
              <a:t>Through the native query interface</a:t>
            </a:r>
          </a:p>
        </p:txBody>
      </p:sp>
      <p:sp>
        <p:nvSpPr>
          <p:cNvPr id="3" name="Rectangle 2"/>
          <p:cNvSpPr/>
          <p:nvPr/>
        </p:nvSpPr>
        <p:spPr>
          <a:xfrm>
            <a:off x="199969" y="3857176"/>
            <a:ext cx="1209627" cy="369332"/>
          </a:xfrm>
          <a:prstGeom prst="rect">
            <a:avLst/>
          </a:prstGeom>
        </p:spPr>
        <p:txBody>
          <a:bodyPr wrap="none">
            <a:spAutoFit/>
          </a:bodyPr>
          <a:lstStyle/>
          <a:p>
            <a:r>
              <a:rPr lang="en-GB" altLang="en-US" dirty="0">
                <a:solidFill>
                  <a:srgbClr val="FF0000"/>
                </a:solidFill>
              </a:rPr>
              <a:t>Example 1:</a:t>
            </a:r>
            <a:endParaRPr lang="nb-NO" dirty="0"/>
          </a:p>
        </p:txBody>
      </p:sp>
      <p:sp>
        <p:nvSpPr>
          <p:cNvPr id="4" name="Slide Number Placeholder 3">
            <a:extLst>
              <a:ext uri="{FF2B5EF4-FFF2-40B4-BE49-F238E27FC236}">
                <a16:creationId xmlns:a16="http://schemas.microsoft.com/office/drawing/2014/main" id="{8D119BE7-3C2D-477B-9528-81104DD79532}"/>
              </a:ext>
            </a:extLst>
          </p:cNvPr>
          <p:cNvSpPr>
            <a:spLocks noGrp="1"/>
          </p:cNvSpPr>
          <p:nvPr>
            <p:ph type="sldNum" sz="quarter" idx="12"/>
          </p:nvPr>
        </p:nvSpPr>
        <p:spPr/>
        <p:txBody>
          <a:bodyPr/>
          <a:lstStyle/>
          <a:p>
            <a:fld id="{AAE70B66-0019-4FA2-8F09-A8AEF25B5BFF}" type="slidenum">
              <a:rPr lang="nb-NO" smtClean="0"/>
              <a:t>12</a:t>
            </a:fld>
            <a:endParaRPr lang="nb-NO"/>
          </a:p>
        </p:txBody>
      </p:sp>
    </p:spTree>
    <p:extLst>
      <p:ext uri="{BB962C8B-B14F-4D97-AF65-F5344CB8AC3E}">
        <p14:creationId xmlns:p14="http://schemas.microsoft.com/office/powerpoint/2010/main" val="13567433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p:cTn id="7" dur="500" fill="hold"/>
                                        <p:tgtEl>
                                          <p:spTgt spid="6">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6">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6">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6"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80">
                                          <p:stCondLst>
                                            <p:cond delay="0"/>
                                          </p:stCondLst>
                                        </p:cTn>
                                        <p:tgtEl>
                                          <p:spTgt spid="8"/>
                                        </p:tgtEl>
                                      </p:cBhvr>
                                    </p:animEffect>
                                    <p:anim calcmode="lin" valueType="num">
                                      <p:cBhvr>
                                        <p:cTn id="20"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25" dur="26">
                                          <p:stCondLst>
                                            <p:cond delay="650"/>
                                          </p:stCondLst>
                                        </p:cTn>
                                        <p:tgtEl>
                                          <p:spTgt spid="8"/>
                                        </p:tgtEl>
                                      </p:cBhvr>
                                      <p:to x="100000" y="60000"/>
                                    </p:animScale>
                                    <p:animScale>
                                      <p:cBhvr>
                                        <p:cTn id="26" dur="166" decel="50000">
                                          <p:stCondLst>
                                            <p:cond delay="676"/>
                                          </p:stCondLst>
                                        </p:cTn>
                                        <p:tgtEl>
                                          <p:spTgt spid="8"/>
                                        </p:tgtEl>
                                      </p:cBhvr>
                                      <p:to x="100000" y="100000"/>
                                    </p:animScale>
                                    <p:animScale>
                                      <p:cBhvr>
                                        <p:cTn id="27" dur="26">
                                          <p:stCondLst>
                                            <p:cond delay="1312"/>
                                          </p:stCondLst>
                                        </p:cTn>
                                        <p:tgtEl>
                                          <p:spTgt spid="8"/>
                                        </p:tgtEl>
                                      </p:cBhvr>
                                      <p:to x="100000" y="80000"/>
                                    </p:animScale>
                                    <p:animScale>
                                      <p:cBhvr>
                                        <p:cTn id="28" dur="166" decel="50000">
                                          <p:stCondLst>
                                            <p:cond delay="1338"/>
                                          </p:stCondLst>
                                        </p:cTn>
                                        <p:tgtEl>
                                          <p:spTgt spid="8"/>
                                        </p:tgtEl>
                                      </p:cBhvr>
                                      <p:to x="100000" y="100000"/>
                                    </p:animScale>
                                    <p:animScale>
                                      <p:cBhvr>
                                        <p:cTn id="29" dur="26">
                                          <p:stCondLst>
                                            <p:cond delay="1642"/>
                                          </p:stCondLst>
                                        </p:cTn>
                                        <p:tgtEl>
                                          <p:spTgt spid="8"/>
                                        </p:tgtEl>
                                      </p:cBhvr>
                                      <p:to x="100000" y="90000"/>
                                    </p:animScale>
                                    <p:animScale>
                                      <p:cBhvr>
                                        <p:cTn id="30" dur="166" decel="50000">
                                          <p:stCondLst>
                                            <p:cond delay="1668"/>
                                          </p:stCondLst>
                                        </p:cTn>
                                        <p:tgtEl>
                                          <p:spTgt spid="8"/>
                                        </p:tgtEl>
                                      </p:cBhvr>
                                      <p:to x="100000" y="100000"/>
                                    </p:animScale>
                                    <p:animScale>
                                      <p:cBhvr>
                                        <p:cTn id="31" dur="26">
                                          <p:stCondLst>
                                            <p:cond delay="1808"/>
                                          </p:stCondLst>
                                        </p:cTn>
                                        <p:tgtEl>
                                          <p:spTgt spid="8"/>
                                        </p:tgtEl>
                                      </p:cBhvr>
                                      <p:to x="100000" y="95000"/>
                                    </p:animScale>
                                    <p:animScale>
                                      <p:cBhvr>
                                        <p:cTn id="32" dur="166" decel="50000">
                                          <p:stCondLst>
                                            <p:cond delay="1834"/>
                                          </p:stCondLst>
                                        </p:cTn>
                                        <p:tgtEl>
                                          <p:spTgt spid="8"/>
                                        </p:tgtEl>
                                      </p:cBhvr>
                                      <p:to x="100000" y="100000"/>
                                    </p:animScale>
                                  </p:childTnLst>
                                </p:cTn>
                              </p:par>
                              <p:par>
                                <p:cTn id="33" presetID="26" presetClass="entr" presetSubtype="0"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wipe(down)">
                                      <p:cBhvr>
                                        <p:cTn id="35" dur="580">
                                          <p:stCondLst>
                                            <p:cond delay="0"/>
                                          </p:stCondLst>
                                        </p:cTn>
                                        <p:tgtEl>
                                          <p:spTgt spid="7"/>
                                        </p:tgtEl>
                                      </p:cBhvr>
                                    </p:animEffect>
                                    <p:anim calcmode="lin" valueType="num">
                                      <p:cBhvr>
                                        <p:cTn id="36"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41" dur="26">
                                          <p:stCondLst>
                                            <p:cond delay="650"/>
                                          </p:stCondLst>
                                        </p:cTn>
                                        <p:tgtEl>
                                          <p:spTgt spid="7"/>
                                        </p:tgtEl>
                                      </p:cBhvr>
                                      <p:to x="100000" y="60000"/>
                                    </p:animScale>
                                    <p:animScale>
                                      <p:cBhvr>
                                        <p:cTn id="42" dur="166" decel="50000">
                                          <p:stCondLst>
                                            <p:cond delay="676"/>
                                          </p:stCondLst>
                                        </p:cTn>
                                        <p:tgtEl>
                                          <p:spTgt spid="7"/>
                                        </p:tgtEl>
                                      </p:cBhvr>
                                      <p:to x="100000" y="100000"/>
                                    </p:animScale>
                                    <p:animScale>
                                      <p:cBhvr>
                                        <p:cTn id="43" dur="26">
                                          <p:stCondLst>
                                            <p:cond delay="1312"/>
                                          </p:stCondLst>
                                        </p:cTn>
                                        <p:tgtEl>
                                          <p:spTgt spid="7"/>
                                        </p:tgtEl>
                                      </p:cBhvr>
                                      <p:to x="100000" y="80000"/>
                                    </p:animScale>
                                    <p:animScale>
                                      <p:cBhvr>
                                        <p:cTn id="44" dur="166" decel="50000">
                                          <p:stCondLst>
                                            <p:cond delay="1338"/>
                                          </p:stCondLst>
                                        </p:cTn>
                                        <p:tgtEl>
                                          <p:spTgt spid="7"/>
                                        </p:tgtEl>
                                      </p:cBhvr>
                                      <p:to x="100000" y="100000"/>
                                    </p:animScale>
                                    <p:animScale>
                                      <p:cBhvr>
                                        <p:cTn id="45" dur="26">
                                          <p:stCondLst>
                                            <p:cond delay="1642"/>
                                          </p:stCondLst>
                                        </p:cTn>
                                        <p:tgtEl>
                                          <p:spTgt spid="7"/>
                                        </p:tgtEl>
                                      </p:cBhvr>
                                      <p:to x="100000" y="90000"/>
                                    </p:animScale>
                                    <p:animScale>
                                      <p:cBhvr>
                                        <p:cTn id="46" dur="166" decel="50000">
                                          <p:stCondLst>
                                            <p:cond delay="1668"/>
                                          </p:stCondLst>
                                        </p:cTn>
                                        <p:tgtEl>
                                          <p:spTgt spid="7"/>
                                        </p:tgtEl>
                                      </p:cBhvr>
                                      <p:to x="100000" y="100000"/>
                                    </p:animScale>
                                    <p:animScale>
                                      <p:cBhvr>
                                        <p:cTn id="47" dur="26">
                                          <p:stCondLst>
                                            <p:cond delay="1808"/>
                                          </p:stCondLst>
                                        </p:cTn>
                                        <p:tgtEl>
                                          <p:spTgt spid="7"/>
                                        </p:tgtEl>
                                      </p:cBhvr>
                                      <p:to x="100000" y="95000"/>
                                    </p:animScale>
                                    <p:animScale>
                                      <p:cBhvr>
                                        <p:cTn id="48" dur="166" decel="50000">
                                          <p:stCondLst>
                                            <p:cond delay="1834"/>
                                          </p:stCondLst>
                                        </p:cTn>
                                        <p:tgtEl>
                                          <p:spTgt spid="7"/>
                                        </p:tgtEl>
                                      </p:cBhvr>
                                      <p:to x="100000" y="100000"/>
                                    </p:animScale>
                                  </p:childTnLst>
                                </p:cTn>
                              </p:par>
                            </p:childTnLst>
                          </p:cTn>
                        </p:par>
                      </p:childTnLst>
                    </p:cTn>
                  </p:par>
                  <p:par>
                    <p:cTn id="49" fill="hold">
                      <p:stCondLst>
                        <p:cond delay="indefinite"/>
                      </p:stCondLst>
                      <p:childTnLst>
                        <p:par>
                          <p:cTn id="50" fill="hold">
                            <p:stCondLst>
                              <p:cond delay="0"/>
                            </p:stCondLst>
                            <p:childTnLst>
                              <p:par>
                                <p:cTn id="51" presetID="26" presetClass="entr" presetSubtype="0"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wipe(down)">
                                      <p:cBhvr>
                                        <p:cTn id="53" dur="580">
                                          <p:stCondLst>
                                            <p:cond delay="0"/>
                                          </p:stCondLst>
                                        </p:cTn>
                                        <p:tgtEl>
                                          <p:spTgt spid="9"/>
                                        </p:tgtEl>
                                      </p:cBhvr>
                                    </p:animEffect>
                                    <p:anim calcmode="lin" valueType="num">
                                      <p:cBhvr>
                                        <p:cTn id="54"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55"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56"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57"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58"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59" dur="26">
                                          <p:stCondLst>
                                            <p:cond delay="650"/>
                                          </p:stCondLst>
                                        </p:cTn>
                                        <p:tgtEl>
                                          <p:spTgt spid="9"/>
                                        </p:tgtEl>
                                      </p:cBhvr>
                                      <p:to x="100000" y="60000"/>
                                    </p:animScale>
                                    <p:animScale>
                                      <p:cBhvr>
                                        <p:cTn id="60" dur="166" decel="50000">
                                          <p:stCondLst>
                                            <p:cond delay="676"/>
                                          </p:stCondLst>
                                        </p:cTn>
                                        <p:tgtEl>
                                          <p:spTgt spid="9"/>
                                        </p:tgtEl>
                                      </p:cBhvr>
                                      <p:to x="100000" y="100000"/>
                                    </p:animScale>
                                    <p:animScale>
                                      <p:cBhvr>
                                        <p:cTn id="61" dur="26">
                                          <p:stCondLst>
                                            <p:cond delay="1312"/>
                                          </p:stCondLst>
                                        </p:cTn>
                                        <p:tgtEl>
                                          <p:spTgt spid="9"/>
                                        </p:tgtEl>
                                      </p:cBhvr>
                                      <p:to x="100000" y="80000"/>
                                    </p:animScale>
                                    <p:animScale>
                                      <p:cBhvr>
                                        <p:cTn id="62" dur="166" decel="50000">
                                          <p:stCondLst>
                                            <p:cond delay="1338"/>
                                          </p:stCondLst>
                                        </p:cTn>
                                        <p:tgtEl>
                                          <p:spTgt spid="9"/>
                                        </p:tgtEl>
                                      </p:cBhvr>
                                      <p:to x="100000" y="100000"/>
                                    </p:animScale>
                                    <p:animScale>
                                      <p:cBhvr>
                                        <p:cTn id="63" dur="26">
                                          <p:stCondLst>
                                            <p:cond delay="1642"/>
                                          </p:stCondLst>
                                        </p:cTn>
                                        <p:tgtEl>
                                          <p:spTgt spid="9"/>
                                        </p:tgtEl>
                                      </p:cBhvr>
                                      <p:to x="100000" y="90000"/>
                                    </p:animScale>
                                    <p:animScale>
                                      <p:cBhvr>
                                        <p:cTn id="64" dur="166" decel="50000">
                                          <p:stCondLst>
                                            <p:cond delay="1668"/>
                                          </p:stCondLst>
                                        </p:cTn>
                                        <p:tgtEl>
                                          <p:spTgt spid="9"/>
                                        </p:tgtEl>
                                      </p:cBhvr>
                                      <p:to x="100000" y="100000"/>
                                    </p:animScale>
                                    <p:animScale>
                                      <p:cBhvr>
                                        <p:cTn id="65" dur="26">
                                          <p:stCondLst>
                                            <p:cond delay="1808"/>
                                          </p:stCondLst>
                                        </p:cTn>
                                        <p:tgtEl>
                                          <p:spTgt spid="9"/>
                                        </p:tgtEl>
                                      </p:cBhvr>
                                      <p:to x="100000" y="95000"/>
                                    </p:animScale>
                                    <p:animScale>
                                      <p:cBhvr>
                                        <p:cTn id="66" dur="166" decel="50000">
                                          <p:stCondLst>
                                            <p:cond delay="1834"/>
                                          </p:stCondLst>
                                        </p:cTn>
                                        <p:tgtEl>
                                          <p:spTgt spid="9"/>
                                        </p:tgtEl>
                                      </p:cBhvr>
                                      <p:to x="100000" y="100000"/>
                                    </p:animScale>
                                  </p:childTnLst>
                                </p:cTn>
                              </p:par>
                              <p:par>
                                <p:cTn id="67" presetID="26" presetClass="entr" presetSubtype="0" fill="hold" grpId="0" nodeType="withEffect">
                                  <p:stCondLst>
                                    <p:cond delay="0"/>
                                  </p:stCondLst>
                                  <p:childTnLst>
                                    <p:set>
                                      <p:cBhvr>
                                        <p:cTn id="68" dur="1" fill="hold">
                                          <p:stCondLst>
                                            <p:cond delay="0"/>
                                          </p:stCondLst>
                                        </p:cTn>
                                        <p:tgtEl>
                                          <p:spTgt spid="10"/>
                                        </p:tgtEl>
                                        <p:attrNameLst>
                                          <p:attrName>style.visibility</p:attrName>
                                        </p:attrNameLst>
                                      </p:cBhvr>
                                      <p:to>
                                        <p:strVal val="visible"/>
                                      </p:to>
                                    </p:set>
                                    <p:animEffect transition="in" filter="wipe(down)">
                                      <p:cBhvr>
                                        <p:cTn id="69" dur="580">
                                          <p:stCondLst>
                                            <p:cond delay="0"/>
                                          </p:stCondLst>
                                        </p:cTn>
                                        <p:tgtEl>
                                          <p:spTgt spid="10"/>
                                        </p:tgtEl>
                                      </p:cBhvr>
                                    </p:animEffect>
                                    <p:anim calcmode="lin" valueType="num">
                                      <p:cBhvr>
                                        <p:cTn id="70"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71"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72"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73"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74"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75" dur="26">
                                          <p:stCondLst>
                                            <p:cond delay="650"/>
                                          </p:stCondLst>
                                        </p:cTn>
                                        <p:tgtEl>
                                          <p:spTgt spid="10"/>
                                        </p:tgtEl>
                                      </p:cBhvr>
                                      <p:to x="100000" y="60000"/>
                                    </p:animScale>
                                    <p:animScale>
                                      <p:cBhvr>
                                        <p:cTn id="76" dur="166" decel="50000">
                                          <p:stCondLst>
                                            <p:cond delay="676"/>
                                          </p:stCondLst>
                                        </p:cTn>
                                        <p:tgtEl>
                                          <p:spTgt spid="10"/>
                                        </p:tgtEl>
                                      </p:cBhvr>
                                      <p:to x="100000" y="100000"/>
                                    </p:animScale>
                                    <p:animScale>
                                      <p:cBhvr>
                                        <p:cTn id="77" dur="26">
                                          <p:stCondLst>
                                            <p:cond delay="1312"/>
                                          </p:stCondLst>
                                        </p:cTn>
                                        <p:tgtEl>
                                          <p:spTgt spid="10"/>
                                        </p:tgtEl>
                                      </p:cBhvr>
                                      <p:to x="100000" y="80000"/>
                                    </p:animScale>
                                    <p:animScale>
                                      <p:cBhvr>
                                        <p:cTn id="78" dur="166" decel="50000">
                                          <p:stCondLst>
                                            <p:cond delay="1338"/>
                                          </p:stCondLst>
                                        </p:cTn>
                                        <p:tgtEl>
                                          <p:spTgt spid="10"/>
                                        </p:tgtEl>
                                      </p:cBhvr>
                                      <p:to x="100000" y="100000"/>
                                    </p:animScale>
                                    <p:animScale>
                                      <p:cBhvr>
                                        <p:cTn id="79" dur="26">
                                          <p:stCondLst>
                                            <p:cond delay="1642"/>
                                          </p:stCondLst>
                                        </p:cTn>
                                        <p:tgtEl>
                                          <p:spTgt spid="10"/>
                                        </p:tgtEl>
                                      </p:cBhvr>
                                      <p:to x="100000" y="90000"/>
                                    </p:animScale>
                                    <p:animScale>
                                      <p:cBhvr>
                                        <p:cTn id="80" dur="166" decel="50000">
                                          <p:stCondLst>
                                            <p:cond delay="1668"/>
                                          </p:stCondLst>
                                        </p:cTn>
                                        <p:tgtEl>
                                          <p:spTgt spid="10"/>
                                        </p:tgtEl>
                                      </p:cBhvr>
                                      <p:to x="100000" y="100000"/>
                                    </p:animScale>
                                    <p:animScale>
                                      <p:cBhvr>
                                        <p:cTn id="81" dur="26">
                                          <p:stCondLst>
                                            <p:cond delay="1808"/>
                                          </p:stCondLst>
                                        </p:cTn>
                                        <p:tgtEl>
                                          <p:spTgt spid="10"/>
                                        </p:tgtEl>
                                      </p:cBhvr>
                                      <p:to x="100000" y="95000"/>
                                    </p:animScale>
                                    <p:animScale>
                                      <p:cBhvr>
                                        <p:cTn id="82" dur="166" decel="50000">
                                          <p:stCondLst>
                                            <p:cond delay="1834"/>
                                          </p:stCondLst>
                                        </p:cTn>
                                        <p:tgtEl>
                                          <p:spTgt spid="10"/>
                                        </p:tgtEl>
                                      </p:cBhvr>
                                      <p:to x="100000" y="100000"/>
                                    </p:animScale>
                                  </p:childTnLst>
                                </p:cTn>
                              </p:par>
                            </p:childTnLst>
                          </p:cTn>
                        </p:par>
                      </p:childTnLst>
                    </p:cTn>
                  </p:par>
                  <p:par>
                    <p:cTn id="83" fill="hold">
                      <p:stCondLst>
                        <p:cond delay="indefinite"/>
                      </p:stCondLst>
                      <p:childTnLst>
                        <p:par>
                          <p:cTn id="84" fill="hold">
                            <p:stCondLst>
                              <p:cond delay="0"/>
                            </p:stCondLst>
                            <p:childTnLst>
                              <p:par>
                                <p:cTn id="85" presetID="22" presetClass="entr" presetSubtype="4" fill="hold" grpId="0" nodeType="clickEffect">
                                  <p:stCondLst>
                                    <p:cond delay="0"/>
                                  </p:stCondLst>
                                  <p:childTnLst>
                                    <p:set>
                                      <p:cBhvr>
                                        <p:cTn id="86" dur="1" fill="hold">
                                          <p:stCondLst>
                                            <p:cond delay="0"/>
                                          </p:stCondLst>
                                        </p:cTn>
                                        <p:tgtEl>
                                          <p:spTgt spid="3"/>
                                        </p:tgtEl>
                                        <p:attrNameLst>
                                          <p:attrName>style.visibility</p:attrName>
                                        </p:attrNameLst>
                                      </p:cBhvr>
                                      <p:to>
                                        <p:strVal val="visible"/>
                                      </p:to>
                                    </p:set>
                                    <p:animEffect transition="in" filter="wipe(down)">
                                      <p:cBhvr>
                                        <p:cTn id="87" dur="500"/>
                                        <p:tgtEl>
                                          <p:spTgt spid="3"/>
                                        </p:tgtEl>
                                      </p:cBhvr>
                                    </p:animEffect>
                                  </p:childTnLst>
                                </p:cTn>
                              </p:par>
                              <p:par>
                                <p:cTn id="88" presetID="22" presetClass="entr" presetSubtype="4" fill="hold" nodeType="withEffect">
                                  <p:stCondLst>
                                    <p:cond delay="0"/>
                                  </p:stCondLst>
                                  <p:childTnLst>
                                    <p:set>
                                      <p:cBhvr>
                                        <p:cTn id="89" dur="1" fill="hold">
                                          <p:stCondLst>
                                            <p:cond delay="0"/>
                                          </p:stCondLst>
                                        </p:cTn>
                                        <p:tgtEl>
                                          <p:spTgt spid="11"/>
                                        </p:tgtEl>
                                        <p:attrNameLst>
                                          <p:attrName>style.visibility</p:attrName>
                                        </p:attrNameLst>
                                      </p:cBhvr>
                                      <p:to>
                                        <p:strVal val="visible"/>
                                      </p:to>
                                    </p:set>
                                    <p:animEffect transition="in" filter="wipe(down)">
                                      <p:cBhvr>
                                        <p:cTn id="90" dur="500"/>
                                        <p:tgtEl>
                                          <p:spTgt spid="11"/>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4" fill="hold" grpId="0" nodeType="clickEffect">
                                  <p:stCondLst>
                                    <p:cond delay="0"/>
                                  </p:stCondLst>
                                  <p:childTnLst>
                                    <p:set>
                                      <p:cBhvr>
                                        <p:cTn id="94" dur="1" fill="hold">
                                          <p:stCondLst>
                                            <p:cond delay="0"/>
                                          </p:stCondLst>
                                        </p:cTn>
                                        <p:tgtEl>
                                          <p:spTgt spid="12"/>
                                        </p:tgtEl>
                                        <p:attrNameLst>
                                          <p:attrName>style.visibility</p:attrName>
                                        </p:attrNameLst>
                                      </p:cBhvr>
                                      <p:to>
                                        <p:strVal val="visible"/>
                                      </p:to>
                                    </p:set>
                                    <p:animEffect transition="in" filter="wipe(down)">
                                      <p:cBhvr>
                                        <p:cTn id="9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animBg="1"/>
      <p:bldP spid="8" grpId="0"/>
      <p:bldP spid="9" grpId="0" animBg="1"/>
      <p:bldP spid="10" grpId="0"/>
      <p:bldP spid="1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4805" y="570881"/>
            <a:ext cx="4142134" cy="1143000"/>
          </a:xfrm>
        </p:spPr>
        <p:txBody>
          <a:bodyPr anchor="b">
            <a:normAutofit fontScale="90000"/>
          </a:bodyPr>
          <a:lstStyle/>
          <a:p>
            <a:r>
              <a:rPr lang="en-GB" dirty="0"/>
              <a:t>Alternative Client-Server Topologies</a:t>
            </a:r>
            <a:endParaRPr lang="en-US" dirty="0"/>
          </a:p>
        </p:txBody>
      </p:sp>
      <p:pic>
        <p:nvPicPr>
          <p:cNvPr id="4" name="Picture 2" descr="Topologies from top to bottom: A. Single client, single server. B. Multiple clients, single server. C. Multiple clients, multiple servers. The single client, single server topology has only 1 client and 1 server linked to each other. The multiple clients, single server topology has a local area network formed by several client computers and one server. The multiple clients, multiple servers topology has a local area network that links several clients computers and multiple server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01542" y="183796"/>
            <a:ext cx="2952198" cy="6483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5">
            <a:extLst>
              <a:ext uri="{FF2B5EF4-FFF2-40B4-BE49-F238E27FC236}">
                <a16:creationId xmlns:a16="http://schemas.microsoft.com/office/drawing/2014/main" id="{1603AF81-8B4F-4C96-87E3-1A7232D98730}"/>
              </a:ext>
            </a:extLst>
          </p:cNvPr>
          <p:cNvSpPr>
            <a:spLocks noGrp="1"/>
          </p:cNvSpPr>
          <p:nvPr>
            <p:ph idx="1"/>
          </p:nvPr>
        </p:nvSpPr>
        <p:spPr>
          <a:xfrm>
            <a:off x="1152887" y="2393252"/>
            <a:ext cx="3357767" cy="2064916"/>
          </a:xfrm>
        </p:spPr>
        <p:txBody>
          <a:bodyPr>
            <a:normAutofit/>
          </a:bodyPr>
          <a:lstStyle/>
          <a:p>
            <a:pPr marL="457200" indent="-457200">
              <a:buAutoNum type="alphaLcParenBoth"/>
            </a:pPr>
            <a:r>
              <a:rPr lang="nb-NO" sz="2000" dirty="0"/>
              <a:t>Single client, single server; </a:t>
            </a:r>
          </a:p>
          <a:p>
            <a:pPr marL="457200" indent="-457200">
              <a:buAutoNum type="alphaLcParenBoth"/>
            </a:pPr>
            <a:r>
              <a:rPr lang="nb-NO" sz="2000" dirty="0"/>
              <a:t>multiple clients, single server; </a:t>
            </a:r>
          </a:p>
          <a:p>
            <a:pPr marL="457200" indent="-457200">
              <a:buAutoNum type="alphaLcParenBoth"/>
            </a:pPr>
            <a:r>
              <a:rPr lang="nb-NO" sz="2000" dirty="0"/>
              <a:t>multiple clients, multiple servers.</a:t>
            </a:r>
          </a:p>
        </p:txBody>
      </p:sp>
      <p:sp>
        <p:nvSpPr>
          <p:cNvPr id="3" name="Slide Number Placeholder 2">
            <a:extLst>
              <a:ext uri="{FF2B5EF4-FFF2-40B4-BE49-F238E27FC236}">
                <a16:creationId xmlns:a16="http://schemas.microsoft.com/office/drawing/2014/main" id="{6F0325FF-F973-4E2B-AA3C-CBD0D68F7529}"/>
              </a:ext>
            </a:extLst>
          </p:cNvPr>
          <p:cNvSpPr>
            <a:spLocks noGrp="1"/>
          </p:cNvSpPr>
          <p:nvPr>
            <p:ph type="sldNum" sz="quarter" idx="12"/>
          </p:nvPr>
        </p:nvSpPr>
        <p:spPr/>
        <p:txBody>
          <a:bodyPr/>
          <a:lstStyle/>
          <a:p>
            <a:fld id="{AAE70B66-0019-4FA2-8F09-A8AEF25B5BFF}" type="slidenum">
              <a:rPr lang="nb-NO" smtClean="0"/>
              <a:t>13</a:t>
            </a:fld>
            <a:endParaRPr lang="nb-NO"/>
          </a:p>
        </p:txBody>
      </p:sp>
    </p:spTree>
    <p:extLst>
      <p:ext uri="{BB962C8B-B14F-4D97-AF65-F5344CB8AC3E}">
        <p14:creationId xmlns:p14="http://schemas.microsoft.com/office/powerpoint/2010/main" val="37639617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 calcmode="lin" valueType="num">
                                      <p:cBhvr>
                                        <p:cTn id="19"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20"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21" dur="500"/>
                                        <p:tgtEl>
                                          <p:spTgt spid="5">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5">
                                            <p:txEl>
                                              <p:pRg st="2" end="2"/>
                                            </p:txEl>
                                          </p:spTgt>
                                        </p:tgtEl>
                                        <p:attrNameLst>
                                          <p:attrName>style.visibility</p:attrName>
                                        </p:attrNameLst>
                                      </p:cBhvr>
                                      <p:to>
                                        <p:strVal val="visible"/>
                                      </p:to>
                                    </p:set>
                                    <p:anim calcmode="lin" valueType="num">
                                      <p:cBhvr>
                                        <p:cTn id="26"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7"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28"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GB" dirty="0"/>
              <a:t>Summary of Client-Server Functions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30609626"/>
              </p:ext>
            </p:extLst>
          </p:nvPr>
        </p:nvGraphicFramePr>
        <p:xfrm>
          <a:off x="1404911" y="2315420"/>
          <a:ext cx="8453984" cy="2660525"/>
        </p:xfrm>
        <a:graphic>
          <a:graphicData uri="http://schemas.openxmlformats.org/drawingml/2006/table">
            <a:tbl>
              <a:tblPr firstRow="1" bandRow="1"/>
              <a:tblGrid>
                <a:gridCol w="3871740">
                  <a:extLst>
                    <a:ext uri="{9D8B030D-6E8A-4147-A177-3AD203B41FA5}">
                      <a16:colId xmlns:a16="http://schemas.microsoft.com/office/drawing/2014/main" val="2304005897"/>
                    </a:ext>
                  </a:extLst>
                </a:gridCol>
                <a:gridCol w="4582244">
                  <a:extLst>
                    <a:ext uri="{9D8B030D-6E8A-4147-A177-3AD203B41FA5}">
                      <a16:colId xmlns:a16="http://schemas.microsoft.com/office/drawing/2014/main" val="966912822"/>
                    </a:ext>
                  </a:extLst>
                </a:gridCol>
              </a:tblGrid>
              <a:tr h="423092">
                <a:tc>
                  <a:txBody>
                    <a:bodyPr/>
                    <a:lstStyle/>
                    <a:p>
                      <a:r>
                        <a:rPr lang="en-US" sz="1400" b="1" dirty="0">
                          <a:latin typeface="+mn-lt"/>
                        </a:rPr>
                        <a:t>CLIENT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400" b="1" dirty="0">
                          <a:latin typeface="+mn-lt"/>
                        </a:rPr>
                        <a:t>SERVER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26821689"/>
                  </a:ext>
                </a:extLst>
              </a:tr>
              <a:tr h="349599">
                <a:tc>
                  <a:txBody>
                    <a:bodyPr/>
                    <a:lstStyle/>
                    <a:p>
                      <a:r>
                        <a:rPr lang="en-US" sz="1400" b="0" i="0" u="none" strike="noStrike" cap="none" baseline="0" dirty="0">
                          <a:solidFill>
                            <a:schemeClr val="dk1"/>
                          </a:solidFill>
                          <a:latin typeface="+mn-lt"/>
                          <a:ea typeface="Arial"/>
                          <a:cs typeface="Arial"/>
                          <a:sym typeface="Arial"/>
                        </a:rPr>
                        <a:t>Manages the user interface</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r>
                        <a:rPr lang="en-US" sz="1400" b="0" i="0" u="none" strike="noStrike" cap="none" baseline="0" dirty="0">
                          <a:solidFill>
                            <a:schemeClr val="dk1"/>
                          </a:solidFill>
                          <a:latin typeface="+mn-lt"/>
                          <a:ea typeface="Arial"/>
                          <a:cs typeface="Arial"/>
                          <a:sym typeface="Arial"/>
                        </a:rPr>
                        <a:t>Accepts and processes database requests from clients</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40830950"/>
                  </a:ext>
                </a:extLst>
              </a:tr>
              <a:tr h="349599">
                <a:tc>
                  <a:txBody>
                    <a:bodyPr/>
                    <a:lstStyle/>
                    <a:p>
                      <a:r>
                        <a:rPr lang="en-US" sz="1400" b="0" i="0" u="none" strike="noStrike" cap="none" baseline="0" dirty="0">
                          <a:solidFill>
                            <a:schemeClr val="dk1"/>
                          </a:solidFill>
                          <a:latin typeface="+mn-lt"/>
                          <a:ea typeface="Arial"/>
                          <a:cs typeface="Arial"/>
                          <a:sym typeface="Arial"/>
                        </a:rPr>
                        <a:t>Accepts and checks syntax of user input</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400" b="0" i="0" u="none" strike="noStrike" cap="none" baseline="0" dirty="0">
                          <a:solidFill>
                            <a:schemeClr val="dk1"/>
                          </a:solidFill>
                          <a:latin typeface="+mn-lt"/>
                          <a:ea typeface="Arial"/>
                          <a:cs typeface="Arial"/>
                          <a:sym typeface="Arial"/>
                        </a:rPr>
                        <a:t>Checks authorization</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90576215"/>
                  </a:ext>
                </a:extLst>
              </a:tr>
              <a:tr h="349599">
                <a:tc>
                  <a:txBody>
                    <a:bodyPr/>
                    <a:lstStyle/>
                    <a:p>
                      <a:r>
                        <a:rPr lang="en-US" sz="1400" b="0" i="0" u="none" strike="noStrike" cap="none" baseline="0" dirty="0">
                          <a:solidFill>
                            <a:schemeClr val="dk1"/>
                          </a:solidFill>
                          <a:latin typeface="+mn-lt"/>
                          <a:ea typeface="Arial"/>
                          <a:cs typeface="Arial"/>
                          <a:sym typeface="Arial"/>
                        </a:rPr>
                        <a:t>Processes application logic</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r>
                        <a:rPr lang="en-US" sz="1400" b="0" i="0" u="none" strike="noStrike" cap="none" baseline="0" dirty="0">
                          <a:solidFill>
                            <a:schemeClr val="dk1"/>
                          </a:solidFill>
                          <a:latin typeface="+mn-lt"/>
                          <a:ea typeface="Arial"/>
                          <a:cs typeface="Arial"/>
                          <a:sym typeface="Arial"/>
                        </a:rPr>
                        <a:t>Ensures integrity constraints not violated</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3152480315"/>
                  </a:ext>
                </a:extLst>
              </a:tr>
              <a:tr h="594318">
                <a:tc>
                  <a:txBody>
                    <a:bodyPr/>
                    <a:lstStyle/>
                    <a:p>
                      <a:r>
                        <a:rPr lang="en-US" sz="1400" b="0" i="0" u="none" strike="noStrike" cap="none" baseline="0" dirty="0">
                          <a:solidFill>
                            <a:schemeClr val="dk1"/>
                          </a:solidFill>
                          <a:latin typeface="+mn-lt"/>
                          <a:ea typeface="Arial"/>
                          <a:cs typeface="Arial"/>
                          <a:sym typeface="Arial"/>
                        </a:rPr>
                        <a:t>Generates database requests and transmits to server</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400" b="0" i="0" u="none" strike="noStrike" cap="none" baseline="0" dirty="0">
                          <a:solidFill>
                            <a:schemeClr val="dk1"/>
                          </a:solidFill>
                          <a:latin typeface="+mn-lt"/>
                          <a:ea typeface="Arial"/>
                          <a:cs typeface="Arial"/>
                          <a:sym typeface="Arial"/>
                        </a:rPr>
                        <a:t>Performs query/update processing and transmits response to client</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21481532"/>
                  </a:ext>
                </a:extLst>
              </a:tr>
              <a:tr h="594318">
                <a:tc>
                  <a:txBody>
                    <a:bodyPr/>
                    <a:lstStyle/>
                    <a:p>
                      <a:r>
                        <a:rPr lang="en-US" sz="1400" b="0" i="0" u="none" strike="noStrike" cap="none" baseline="0" dirty="0">
                          <a:solidFill>
                            <a:schemeClr val="dk1"/>
                          </a:solidFill>
                          <a:latin typeface="+mn-lt"/>
                          <a:ea typeface="Arial"/>
                          <a:cs typeface="Arial"/>
                          <a:sym typeface="Arial"/>
                        </a:rPr>
                        <a:t>Passes response back to user</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r>
                        <a:rPr lang="en-US" sz="1400" b="0" i="0" u="none" strike="noStrike" cap="none" baseline="0" dirty="0">
                          <a:solidFill>
                            <a:schemeClr val="dk1"/>
                          </a:solidFill>
                          <a:latin typeface="+mn-lt"/>
                          <a:ea typeface="Arial"/>
                          <a:cs typeface="Arial"/>
                          <a:sym typeface="Arial"/>
                        </a:rPr>
                        <a:t>Maintains system catalog Provides concurrent database access Provides recovery control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3725863171"/>
                  </a:ext>
                </a:extLst>
              </a:tr>
            </a:tbl>
          </a:graphicData>
        </a:graphic>
      </p:graphicFrame>
      <p:sp>
        <p:nvSpPr>
          <p:cNvPr id="5" name="TextBox 4"/>
          <p:cNvSpPr txBox="1"/>
          <p:nvPr/>
        </p:nvSpPr>
        <p:spPr>
          <a:xfrm>
            <a:off x="4953601" y="5718693"/>
            <a:ext cx="3630383" cy="830997"/>
          </a:xfrm>
          <a:prstGeom prst="rect">
            <a:avLst/>
          </a:prstGeom>
          <a:gradFill flip="none" rotWithShape="1">
            <a:gsLst>
              <a:gs pos="0">
                <a:srgbClr val="8A9BBB">
                  <a:tint val="66000"/>
                  <a:satMod val="160000"/>
                </a:srgbClr>
              </a:gs>
              <a:gs pos="50000">
                <a:srgbClr val="8A9BBB">
                  <a:tint val="44500"/>
                  <a:satMod val="160000"/>
                </a:srgbClr>
              </a:gs>
              <a:gs pos="100000">
                <a:srgbClr val="8A9BBB">
                  <a:tint val="23500"/>
                  <a:satMod val="160000"/>
                </a:srgbClr>
              </a:gs>
            </a:gsLst>
            <a:path path="circle">
              <a:fillToRect l="100000" t="100000"/>
            </a:path>
            <a:tileRect r="-100000" b="-100000"/>
          </a:gradFill>
        </p:spPr>
        <p:txBody>
          <a:bodyPr wrap="square" rtlCol="0">
            <a:spAutoFit/>
          </a:bodyPr>
          <a:lstStyle>
            <a:defPPr>
              <a:defRPr lang="nb-NO"/>
            </a:defPPr>
            <a:lvl1pPr marL="285750" indent="-285750">
              <a:buFont typeface="Arial" panose="020B0604020202020204" pitchFamily="34" charset="0"/>
              <a:buChar char="•"/>
              <a:defRPr sz="1600"/>
            </a:lvl1pPr>
          </a:lstStyle>
          <a:p>
            <a:r>
              <a:rPr lang="nb-NO" dirty="0" err="1"/>
              <a:t>Increased</a:t>
            </a:r>
            <a:r>
              <a:rPr lang="nb-NO" dirty="0"/>
              <a:t> </a:t>
            </a:r>
            <a:r>
              <a:rPr lang="nb-NO" dirty="0" err="1"/>
              <a:t>performance</a:t>
            </a:r>
            <a:endParaRPr lang="nb-NO" dirty="0"/>
          </a:p>
          <a:p>
            <a:r>
              <a:rPr lang="nb-NO" dirty="0" err="1"/>
              <a:t>Reduced</a:t>
            </a:r>
            <a:r>
              <a:rPr lang="nb-NO" dirty="0"/>
              <a:t> </a:t>
            </a:r>
            <a:r>
              <a:rPr lang="nb-NO" dirty="0" err="1"/>
              <a:t>communication</a:t>
            </a:r>
            <a:r>
              <a:rPr lang="nb-NO" dirty="0"/>
              <a:t> </a:t>
            </a:r>
            <a:r>
              <a:rPr lang="nb-NO" dirty="0" err="1"/>
              <a:t>costs</a:t>
            </a:r>
            <a:r>
              <a:rPr lang="nb-NO" dirty="0"/>
              <a:t> </a:t>
            </a:r>
          </a:p>
          <a:p>
            <a:r>
              <a:rPr lang="nb-NO" dirty="0" err="1"/>
              <a:t>Increased</a:t>
            </a:r>
            <a:r>
              <a:rPr lang="nb-NO" dirty="0"/>
              <a:t> </a:t>
            </a:r>
            <a:r>
              <a:rPr lang="nb-NO" dirty="0" err="1"/>
              <a:t>consistency</a:t>
            </a:r>
            <a:endParaRPr lang="nb-NO" dirty="0"/>
          </a:p>
        </p:txBody>
      </p:sp>
      <p:pic>
        <p:nvPicPr>
          <p:cNvPr id="6" name="Picture 2" descr="ÙØªÙØ¬Ø© Ø¨Ø­Ø« Ø§ÙØµÙØ± Ø¹Ù âªlikeâ¬â"/>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96996" y="4975946"/>
            <a:ext cx="951242" cy="913193"/>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B5B46A20-B31E-4576-85E4-997CD40DF24D}"/>
              </a:ext>
            </a:extLst>
          </p:cNvPr>
          <p:cNvSpPr>
            <a:spLocks noGrp="1"/>
          </p:cNvSpPr>
          <p:nvPr>
            <p:ph type="sldNum" sz="quarter" idx="12"/>
          </p:nvPr>
        </p:nvSpPr>
        <p:spPr/>
        <p:txBody>
          <a:bodyPr/>
          <a:lstStyle/>
          <a:p>
            <a:fld id="{AAE70B66-0019-4FA2-8F09-A8AEF25B5BFF}" type="slidenum">
              <a:rPr lang="nb-NO" smtClean="0"/>
              <a:t>14</a:t>
            </a:fld>
            <a:endParaRPr lang="nb-NO"/>
          </a:p>
        </p:txBody>
      </p:sp>
    </p:spTree>
    <p:extLst>
      <p:ext uri="{BB962C8B-B14F-4D97-AF65-F5344CB8AC3E}">
        <p14:creationId xmlns:p14="http://schemas.microsoft.com/office/powerpoint/2010/main" val="18097446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Three-tier</a:t>
            </a:r>
            <a:r>
              <a:rPr lang="nb-NO" dirty="0"/>
              <a:t> </a:t>
            </a:r>
            <a:r>
              <a:rPr lang="en-US" dirty="0"/>
              <a:t>Client-server architecture</a:t>
            </a:r>
          </a:p>
        </p:txBody>
      </p:sp>
      <p:sp>
        <p:nvSpPr>
          <p:cNvPr id="6" name="Content Placeholder 5"/>
          <p:cNvSpPr>
            <a:spLocks noGrp="1"/>
          </p:cNvSpPr>
          <p:nvPr>
            <p:ph idx="1"/>
          </p:nvPr>
        </p:nvSpPr>
        <p:spPr>
          <a:xfrm>
            <a:off x="755197" y="1796303"/>
            <a:ext cx="8047230" cy="3193575"/>
          </a:xfrm>
        </p:spPr>
        <p:txBody>
          <a:bodyPr>
            <a:normAutofit/>
          </a:bodyPr>
          <a:lstStyle/>
          <a:p>
            <a:r>
              <a:rPr lang="en-US" dirty="0"/>
              <a:t>Designed to solve enterprise scalability challenge.</a:t>
            </a:r>
          </a:p>
          <a:p>
            <a:r>
              <a:rPr lang="en-US" dirty="0"/>
              <a:t>Shifting from ‘fat’ client to ‘thin’ client.</a:t>
            </a:r>
          </a:p>
          <a:p>
            <a:r>
              <a:rPr lang="en-US" dirty="0"/>
              <a:t>The three tiers are connected through LAN or WAN.</a:t>
            </a:r>
          </a:p>
          <a:p>
            <a:r>
              <a:rPr lang="en-US" dirty="0"/>
              <a:t>One application server serves multiple clients.</a:t>
            </a:r>
          </a:p>
        </p:txBody>
      </p:sp>
      <p:pic>
        <p:nvPicPr>
          <p:cNvPr id="3" name="Picture 2"/>
          <p:cNvPicPr>
            <a:picLocks noChangeAspect="1"/>
          </p:cNvPicPr>
          <p:nvPr/>
        </p:nvPicPr>
        <p:blipFill>
          <a:blip r:embed="rId3"/>
          <a:stretch>
            <a:fillRect/>
          </a:stretch>
        </p:blipFill>
        <p:spPr>
          <a:xfrm>
            <a:off x="10219025" y="1354423"/>
            <a:ext cx="1305049" cy="5503577"/>
          </a:xfrm>
          <a:prstGeom prst="rect">
            <a:avLst/>
          </a:prstGeom>
        </p:spPr>
      </p:pic>
      <p:sp>
        <p:nvSpPr>
          <p:cNvPr id="5" name="Left Brace 4"/>
          <p:cNvSpPr/>
          <p:nvPr/>
        </p:nvSpPr>
        <p:spPr>
          <a:xfrm>
            <a:off x="9622259" y="1241658"/>
            <a:ext cx="596766" cy="1395663"/>
          </a:xfrm>
          <a:prstGeom prst="leftBrace">
            <a:avLst/>
          </a:prstGeom>
          <a:ln>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b-NO"/>
          </a:p>
        </p:txBody>
      </p:sp>
      <p:sp>
        <p:nvSpPr>
          <p:cNvPr id="7" name="TextBox 6"/>
          <p:cNvSpPr txBox="1"/>
          <p:nvPr/>
        </p:nvSpPr>
        <p:spPr>
          <a:xfrm>
            <a:off x="8647103" y="1632269"/>
            <a:ext cx="1273539" cy="307220"/>
          </a:xfrm>
          <a:prstGeom prst="rect">
            <a:avLst/>
          </a:prstGeom>
          <a:noFill/>
        </p:spPr>
        <p:txBody>
          <a:bodyPr wrap="square" rtlCol="0">
            <a:spAutoFit/>
          </a:bodyPr>
          <a:lstStyle/>
          <a:p>
            <a:r>
              <a:rPr lang="en-US" sz="1400" b="1" dirty="0"/>
              <a:t>User interface</a:t>
            </a:r>
          </a:p>
        </p:txBody>
      </p:sp>
      <p:sp>
        <p:nvSpPr>
          <p:cNvPr id="8" name="Left Brace 7"/>
          <p:cNvSpPr/>
          <p:nvPr/>
        </p:nvSpPr>
        <p:spPr>
          <a:xfrm>
            <a:off x="9622259" y="3505608"/>
            <a:ext cx="596766" cy="1395663"/>
          </a:xfrm>
          <a:prstGeom prst="leftBrace">
            <a:avLst/>
          </a:prstGeom>
          <a:ln>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b-NO"/>
          </a:p>
        </p:txBody>
      </p:sp>
      <p:sp>
        <p:nvSpPr>
          <p:cNvPr id="9" name="TextBox 8"/>
          <p:cNvSpPr txBox="1"/>
          <p:nvPr/>
        </p:nvSpPr>
        <p:spPr>
          <a:xfrm>
            <a:off x="8046720" y="3896219"/>
            <a:ext cx="1751795" cy="738664"/>
          </a:xfrm>
          <a:prstGeom prst="rect">
            <a:avLst/>
          </a:prstGeom>
          <a:noFill/>
        </p:spPr>
        <p:txBody>
          <a:bodyPr wrap="square" rtlCol="0">
            <a:spAutoFit/>
          </a:bodyPr>
          <a:lstStyle/>
          <a:p>
            <a:pPr marL="285750" indent="-285750">
              <a:buFont typeface="Arial" panose="020B0604020202020204" pitchFamily="34" charset="0"/>
              <a:buChar char="•"/>
            </a:pPr>
            <a:r>
              <a:rPr lang="nb-NO" sz="1400" b="1" dirty="0"/>
              <a:t>Business </a:t>
            </a:r>
            <a:r>
              <a:rPr lang="en-US" sz="1400" b="1" dirty="0"/>
              <a:t>logic</a:t>
            </a:r>
          </a:p>
          <a:p>
            <a:pPr marL="285750" indent="-285750">
              <a:buFont typeface="Arial" panose="020B0604020202020204" pitchFamily="34" charset="0"/>
              <a:buChar char="•"/>
            </a:pPr>
            <a:r>
              <a:rPr lang="nb-NO" sz="1400" b="1" dirty="0"/>
              <a:t>Data </a:t>
            </a:r>
            <a:r>
              <a:rPr lang="en-US" sz="1400" b="1" dirty="0"/>
              <a:t>processing</a:t>
            </a:r>
            <a:r>
              <a:rPr lang="nb-NO" sz="1400" b="1" dirty="0"/>
              <a:t> </a:t>
            </a:r>
            <a:r>
              <a:rPr lang="en-US" sz="1400" b="1" dirty="0"/>
              <a:t>logic</a:t>
            </a:r>
          </a:p>
        </p:txBody>
      </p:sp>
      <p:sp>
        <p:nvSpPr>
          <p:cNvPr id="10" name="Left Brace 9"/>
          <p:cNvSpPr/>
          <p:nvPr/>
        </p:nvSpPr>
        <p:spPr>
          <a:xfrm>
            <a:off x="9622259" y="5340007"/>
            <a:ext cx="596766" cy="1395663"/>
          </a:xfrm>
          <a:prstGeom prst="leftBrace">
            <a:avLst/>
          </a:prstGeom>
          <a:ln>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b-NO"/>
          </a:p>
        </p:txBody>
      </p:sp>
      <p:sp>
        <p:nvSpPr>
          <p:cNvPr id="11" name="TextBox 10"/>
          <p:cNvSpPr txBox="1"/>
          <p:nvPr/>
        </p:nvSpPr>
        <p:spPr>
          <a:xfrm>
            <a:off x="8046720" y="5769558"/>
            <a:ext cx="1751795" cy="523220"/>
          </a:xfrm>
          <a:prstGeom prst="rect">
            <a:avLst/>
          </a:prstGeom>
          <a:noFill/>
        </p:spPr>
        <p:txBody>
          <a:bodyPr wrap="square" rtlCol="0">
            <a:spAutoFit/>
          </a:bodyPr>
          <a:lstStyle/>
          <a:p>
            <a:pPr marL="285750" indent="-285750">
              <a:buFont typeface="Arial" panose="020B0604020202020204" pitchFamily="34" charset="0"/>
              <a:buChar char="•"/>
            </a:pPr>
            <a:r>
              <a:rPr lang="en-US" sz="1400" b="1" dirty="0"/>
              <a:t>Data validation</a:t>
            </a:r>
          </a:p>
          <a:p>
            <a:pPr marL="285750" indent="-285750">
              <a:buFont typeface="Arial" panose="020B0604020202020204" pitchFamily="34" charset="0"/>
              <a:buChar char="•"/>
            </a:pPr>
            <a:r>
              <a:rPr lang="en-US" sz="1400" b="1" dirty="0"/>
              <a:t>Database access</a:t>
            </a:r>
          </a:p>
        </p:txBody>
      </p:sp>
      <p:sp>
        <p:nvSpPr>
          <p:cNvPr id="13" name="TextBox 12"/>
          <p:cNvSpPr txBox="1"/>
          <p:nvPr/>
        </p:nvSpPr>
        <p:spPr>
          <a:xfrm>
            <a:off x="2378104" y="4736496"/>
            <a:ext cx="3932078" cy="1815882"/>
          </a:xfrm>
          <a:prstGeom prst="rect">
            <a:avLst/>
          </a:prstGeom>
          <a:gradFill flip="none" rotWithShape="1">
            <a:gsLst>
              <a:gs pos="0">
                <a:srgbClr val="8A9BBB">
                  <a:tint val="66000"/>
                  <a:satMod val="160000"/>
                </a:srgbClr>
              </a:gs>
              <a:gs pos="50000">
                <a:srgbClr val="8A9BBB">
                  <a:tint val="44500"/>
                  <a:satMod val="160000"/>
                </a:srgbClr>
              </a:gs>
              <a:gs pos="100000">
                <a:srgbClr val="8A9BBB">
                  <a:tint val="23500"/>
                  <a:satMod val="160000"/>
                </a:srgbClr>
              </a:gs>
            </a:gsLst>
            <a:path path="circle">
              <a:fillToRect l="100000" t="100000"/>
            </a:path>
            <a:tileRect r="-100000" b="-100000"/>
          </a:gradFill>
        </p:spPr>
        <p:txBody>
          <a:bodyPr wrap="square" rtlCol="0">
            <a:spAutoFit/>
          </a:bodyPr>
          <a:lstStyle/>
          <a:p>
            <a:pPr marL="285750" indent="-285750">
              <a:buFont typeface="Arial" panose="020B0604020202020204" pitchFamily="34" charset="0"/>
              <a:buChar char="•"/>
            </a:pPr>
            <a:r>
              <a:rPr lang="en-US" sz="1600" dirty="0"/>
              <a:t>Thin client requires less expensive hardware</a:t>
            </a:r>
          </a:p>
          <a:p>
            <a:pPr marL="285750" indent="-285750">
              <a:buFont typeface="Arial" panose="020B0604020202020204" pitchFamily="34" charset="0"/>
              <a:buChar char="•"/>
            </a:pPr>
            <a:r>
              <a:rPr lang="en-US" sz="1600" dirty="0"/>
              <a:t>Centralized application maintenance</a:t>
            </a:r>
          </a:p>
          <a:p>
            <a:pPr marL="285750" indent="-285750">
              <a:buFont typeface="Arial" panose="020B0604020202020204" pitchFamily="34" charset="0"/>
              <a:buChar char="•"/>
            </a:pPr>
            <a:r>
              <a:rPr lang="en-US" sz="1600" dirty="0"/>
              <a:t>Modularity allows modifying or replacing one tier without affecting the others</a:t>
            </a:r>
          </a:p>
          <a:p>
            <a:pPr marL="285750" indent="-285750">
              <a:buFont typeface="Arial" panose="020B0604020202020204" pitchFamily="34" charset="0"/>
              <a:buChar char="•"/>
            </a:pPr>
            <a:r>
              <a:rPr lang="en-US" sz="1600" dirty="0"/>
              <a:t>Load balancing by separating business logic from database functions</a:t>
            </a:r>
          </a:p>
        </p:txBody>
      </p:sp>
      <p:pic>
        <p:nvPicPr>
          <p:cNvPr id="12" name="Picture 2" descr="ÙØªÙØ¬Ø© Ø¨Ø­Ø« Ø§ÙØµÙØ± Ø¹Ù âªlikeâ¬â"/>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98998" y="4304655"/>
            <a:ext cx="899667" cy="863681"/>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ACED2CBA-C6F5-4C86-9CAB-E91C77C28516}"/>
              </a:ext>
            </a:extLst>
          </p:cNvPr>
          <p:cNvSpPr>
            <a:spLocks noGrp="1"/>
          </p:cNvSpPr>
          <p:nvPr>
            <p:ph type="sldNum" sz="quarter" idx="12"/>
          </p:nvPr>
        </p:nvSpPr>
        <p:spPr/>
        <p:txBody>
          <a:bodyPr/>
          <a:lstStyle/>
          <a:p>
            <a:fld id="{AAE70B66-0019-4FA2-8F09-A8AEF25B5BFF}" type="slidenum">
              <a:rPr lang="nb-NO" smtClean="0"/>
              <a:t>15</a:t>
            </a:fld>
            <a:endParaRPr lang="nb-NO"/>
          </a:p>
        </p:txBody>
      </p:sp>
    </p:spTree>
    <p:extLst>
      <p:ext uri="{BB962C8B-B14F-4D97-AF65-F5344CB8AC3E}">
        <p14:creationId xmlns:p14="http://schemas.microsoft.com/office/powerpoint/2010/main" val="35825158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1000"/>
                                        <p:tgtEl>
                                          <p:spTgt spid="6">
                                            <p:txEl>
                                              <p:pRg st="0" end="0"/>
                                            </p:txEl>
                                          </p:spTgt>
                                        </p:tgtEl>
                                      </p:cBhvr>
                                    </p:animEffect>
                                    <p:anim calcmode="lin" valueType="num">
                                      <p:cBhvr>
                                        <p:cTn id="15"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1" end="1"/>
                                            </p:txEl>
                                          </p:spTgt>
                                        </p:tgtEl>
                                        <p:attrNameLst>
                                          <p:attrName>style.visibility</p:attrName>
                                        </p:attrNameLst>
                                      </p:cBhvr>
                                      <p:to>
                                        <p:strVal val="visible"/>
                                      </p:to>
                                    </p:set>
                                    <p:animEffect transition="in" filter="fade">
                                      <p:cBhvr>
                                        <p:cTn id="21" dur="1000"/>
                                        <p:tgtEl>
                                          <p:spTgt spid="6">
                                            <p:txEl>
                                              <p:pRg st="1" end="1"/>
                                            </p:txEl>
                                          </p:spTgt>
                                        </p:tgtEl>
                                      </p:cBhvr>
                                    </p:animEffect>
                                    <p:anim calcmode="lin" valueType="num">
                                      <p:cBhvr>
                                        <p:cTn id="22"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txEl>
                                              <p:pRg st="2" end="2"/>
                                            </p:txEl>
                                          </p:spTgt>
                                        </p:tgtEl>
                                        <p:attrNameLst>
                                          <p:attrName>style.visibility</p:attrName>
                                        </p:attrNameLst>
                                      </p:cBhvr>
                                      <p:to>
                                        <p:strVal val="visible"/>
                                      </p:to>
                                    </p:set>
                                    <p:animEffect transition="in" filter="fade">
                                      <p:cBhvr>
                                        <p:cTn id="28" dur="1000"/>
                                        <p:tgtEl>
                                          <p:spTgt spid="6">
                                            <p:txEl>
                                              <p:pRg st="2" end="2"/>
                                            </p:txEl>
                                          </p:spTgt>
                                        </p:tgtEl>
                                      </p:cBhvr>
                                    </p:animEffect>
                                    <p:anim calcmode="lin" valueType="num">
                                      <p:cBhvr>
                                        <p:cTn id="29"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
                                            <p:txEl>
                                              <p:pRg st="3" end="3"/>
                                            </p:txEl>
                                          </p:spTgt>
                                        </p:tgtEl>
                                        <p:attrNameLst>
                                          <p:attrName>style.visibility</p:attrName>
                                        </p:attrNameLst>
                                      </p:cBhvr>
                                      <p:to>
                                        <p:strVal val="visible"/>
                                      </p:to>
                                    </p:set>
                                    <p:animEffect transition="in" filter="fade">
                                      <p:cBhvr>
                                        <p:cTn id="35" dur="1000"/>
                                        <p:tgtEl>
                                          <p:spTgt spid="6">
                                            <p:txEl>
                                              <p:pRg st="3" end="3"/>
                                            </p:txEl>
                                          </p:spTgt>
                                        </p:tgtEl>
                                      </p:cBhvr>
                                    </p:animEffect>
                                    <p:anim calcmode="lin" valueType="num">
                                      <p:cBhvr>
                                        <p:cTn id="36"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p:cTn id="42" dur="500" fill="hold"/>
                                        <p:tgtEl>
                                          <p:spTgt spid="7"/>
                                        </p:tgtEl>
                                        <p:attrNameLst>
                                          <p:attrName>ppt_w</p:attrName>
                                        </p:attrNameLst>
                                      </p:cBhvr>
                                      <p:tavLst>
                                        <p:tav tm="0">
                                          <p:val>
                                            <p:fltVal val="0"/>
                                          </p:val>
                                        </p:tav>
                                        <p:tav tm="100000">
                                          <p:val>
                                            <p:strVal val="#ppt_w"/>
                                          </p:val>
                                        </p:tav>
                                      </p:tavLst>
                                    </p:anim>
                                    <p:anim calcmode="lin" valueType="num">
                                      <p:cBhvr>
                                        <p:cTn id="43" dur="500" fill="hold"/>
                                        <p:tgtEl>
                                          <p:spTgt spid="7"/>
                                        </p:tgtEl>
                                        <p:attrNameLst>
                                          <p:attrName>ppt_h</p:attrName>
                                        </p:attrNameLst>
                                      </p:cBhvr>
                                      <p:tavLst>
                                        <p:tav tm="0">
                                          <p:val>
                                            <p:fltVal val="0"/>
                                          </p:val>
                                        </p:tav>
                                        <p:tav tm="100000">
                                          <p:val>
                                            <p:strVal val="#ppt_h"/>
                                          </p:val>
                                        </p:tav>
                                      </p:tavLst>
                                    </p:anim>
                                    <p:animEffect transition="in" filter="fade">
                                      <p:cBhvr>
                                        <p:cTn id="44" dur="500"/>
                                        <p:tgtEl>
                                          <p:spTgt spid="7"/>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5"/>
                                        </p:tgtEl>
                                        <p:attrNameLst>
                                          <p:attrName>style.visibility</p:attrName>
                                        </p:attrNameLst>
                                      </p:cBhvr>
                                      <p:to>
                                        <p:strVal val="visible"/>
                                      </p:to>
                                    </p:set>
                                    <p:anim calcmode="lin" valueType="num">
                                      <p:cBhvr>
                                        <p:cTn id="47" dur="500" fill="hold"/>
                                        <p:tgtEl>
                                          <p:spTgt spid="5"/>
                                        </p:tgtEl>
                                        <p:attrNameLst>
                                          <p:attrName>ppt_w</p:attrName>
                                        </p:attrNameLst>
                                      </p:cBhvr>
                                      <p:tavLst>
                                        <p:tav tm="0">
                                          <p:val>
                                            <p:fltVal val="0"/>
                                          </p:val>
                                        </p:tav>
                                        <p:tav tm="100000">
                                          <p:val>
                                            <p:strVal val="#ppt_w"/>
                                          </p:val>
                                        </p:tav>
                                      </p:tavLst>
                                    </p:anim>
                                    <p:anim calcmode="lin" valueType="num">
                                      <p:cBhvr>
                                        <p:cTn id="48" dur="500" fill="hold"/>
                                        <p:tgtEl>
                                          <p:spTgt spid="5"/>
                                        </p:tgtEl>
                                        <p:attrNameLst>
                                          <p:attrName>ppt_h</p:attrName>
                                        </p:attrNameLst>
                                      </p:cBhvr>
                                      <p:tavLst>
                                        <p:tav tm="0">
                                          <p:val>
                                            <p:fltVal val="0"/>
                                          </p:val>
                                        </p:tav>
                                        <p:tav tm="100000">
                                          <p:val>
                                            <p:strVal val="#ppt_h"/>
                                          </p:val>
                                        </p:tav>
                                      </p:tavLst>
                                    </p:anim>
                                    <p:animEffect transition="in" filter="fade">
                                      <p:cBhvr>
                                        <p:cTn id="49" dur="500"/>
                                        <p:tgtEl>
                                          <p:spTgt spid="5"/>
                                        </p:tgtEl>
                                      </p:cBhvr>
                                    </p:animEffect>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grpId="0" nodeType="clickEffect">
                                  <p:stCondLst>
                                    <p:cond delay="0"/>
                                  </p:stCondLst>
                                  <p:childTnLst>
                                    <p:set>
                                      <p:cBhvr>
                                        <p:cTn id="53" dur="1" fill="hold">
                                          <p:stCondLst>
                                            <p:cond delay="0"/>
                                          </p:stCondLst>
                                        </p:cTn>
                                        <p:tgtEl>
                                          <p:spTgt spid="9"/>
                                        </p:tgtEl>
                                        <p:attrNameLst>
                                          <p:attrName>style.visibility</p:attrName>
                                        </p:attrNameLst>
                                      </p:cBhvr>
                                      <p:to>
                                        <p:strVal val="visible"/>
                                      </p:to>
                                    </p:set>
                                    <p:anim calcmode="lin" valueType="num">
                                      <p:cBhvr>
                                        <p:cTn id="54" dur="500" fill="hold"/>
                                        <p:tgtEl>
                                          <p:spTgt spid="9"/>
                                        </p:tgtEl>
                                        <p:attrNameLst>
                                          <p:attrName>ppt_w</p:attrName>
                                        </p:attrNameLst>
                                      </p:cBhvr>
                                      <p:tavLst>
                                        <p:tav tm="0">
                                          <p:val>
                                            <p:fltVal val="0"/>
                                          </p:val>
                                        </p:tav>
                                        <p:tav tm="100000">
                                          <p:val>
                                            <p:strVal val="#ppt_w"/>
                                          </p:val>
                                        </p:tav>
                                      </p:tavLst>
                                    </p:anim>
                                    <p:anim calcmode="lin" valueType="num">
                                      <p:cBhvr>
                                        <p:cTn id="55" dur="500" fill="hold"/>
                                        <p:tgtEl>
                                          <p:spTgt spid="9"/>
                                        </p:tgtEl>
                                        <p:attrNameLst>
                                          <p:attrName>ppt_h</p:attrName>
                                        </p:attrNameLst>
                                      </p:cBhvr>
                                      <p:tavLst>
                                        <p:tav tm="0">
                                          <p:val>
                                            <p:fltVal val="0"/>
                                          </p:val>
                                        </p:tav>
                                        <p:tav tm="100000">
                                          <p:val>
                                            <p:strVal val="#ppt_h"/>
                                          </p:val>
                                        </p:tav>
                                      </p:tavLst>
                                    </p:anim>
                                    <p:animEffect transition="in" filter="fade">
                                      <p:cBhvr>
                                        <p:cTn id="56" dur="500"/>
                                        <p:tgtEl>
                                          <p:spTgt spid="9"/>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8"/>
                                        </p:tgtEl>
                                        <p:attrNameLst>
                                          <p:attrName>style.visibility</p:attrName>
                                        </p:attrNameLst>
                                      </p:cBhvr>
                                      <p:to>
                                        <p:strVal val="visible"/>
                                      </p:to>
                                    </p:set>
                                    <p:anim calcmode="lin" valueType="num">
                                      <p:cBhvr>
                                        <p:cTn id="59" dur="500" fill="hold"/>
                                        <p:tgtEl>
                                          <p:spTgt spid="8"/>
                                        </p:tgtEl>
                                        <p:attrNameLst>
                                          <p:attrName>ppt_w</p:attrName>
                                        </p:attrNameLst>
                                      </p:cBhvr>
                                      <p:tavLst>
                                        <p:tav tm="0">
                                          <p:val>
                                            <p:fltVal val="0"/>
                                          </p:val>
                                        </p:tav>
                                        <p:tav tm="100000">
                                          <p:val>
                                            <p:strVal val="#ppt_w"/>
                                          </p:val>
                                        </p:tav>
                                      </p:tavLst>
                                    </p:anim>
                                    <p:anim calcmode="lin" valueType="num">
                                      <p:cBhvr>
                                        <p:cTn id="60" dur="500" fill="hold"/>
                                        <p:tgtEl>
                                          <p:spTgt spid="8"/>
                                        </p:tgtEl>
                                        <p:attrNameLst>
                                          <p:attrName>ppt_h</p:attrName>
                                        </p:attrNameLst>
                                      </p:cBhvr>
                                      <p:tavLst>
                                        <p:tav tm="0">
                                          <p:val>
                                            <p:fltVal val="0"/>
                                          </p:val>
                                        </p:tav>
                                        <p:tav tm="100000">
                                          <p:val>
                                            <p:strVal val="#ppt_h"/>
                                          </p:val>
                                        </p:tav>
                                      </p:tavLst>
                                    </p:anim>
                                    <p:animEffect transition="in" filter="fade">
                                      <p:cBhvr>
                                        <p:cTn id="61" dur="500"/>
                                        <p:tgtEl>
                                          <p:spTgt spid="8"/>
                                        </p:tgtEl>
                                      </p:cBhvr>
                                    </p:animEffect>
                                  </p:childTnLst>
                                </p:cTn>
                              </p:par>
                            </p:childTnLst>
                          </p:cTn>
                        </p:par>
                      </p:childTnLst>
                    </p:cTn>
                  </p:par>
                  <p:par>
                    <p:cTn id="62" fill="hold">
                      <p:stCondLst>
                        <p:cond delay="indefinite"/>
                      </p:stCondLst>
                      <p:childTnLst>
                        <p:par>
                          <p:cTn id="63" fill="hold">
                            <p:stCondLst>
                              <p:cond delay="0"/>
                            </p:stCondLst>
                            <p:childTnLst>
                              <p:par>
                                <p:cTn id="64" presetID="53" presetClass="entr" presetSubtype="16" fill="hold" grpId="0" nodeType="clickEffect">
                                  <p:stCondLst>
                                    <p:cond delay="0"/>
                                  </p:stCondLst>
                                  <p:childTnLst>
                                    <p:set>
                                      <p:cBhvr>
                                        <p:cTn id="65" dur="1" fill="hold">
                                          <p:stCondLst>
                                            <p:cond delay="0"/>
                                          </p:stCondLst>
                                        </p:cTn>
                                        <p:tgtEl>
                                          <p:spTgt spid="11"/>
                                        </p:tgtEl>
                                        <p:attrNameLst>
                                          <p:attrName>style.visibility</p:attrName>
                                        </p:attrNameLst>
                                      </p:cBhvr>
                                      <p:to>
                                        <p:strVal val="visible"/>
                                      </p:to>
                                    </p:set>
                                    <p:anim calcmode="lin" valueType="num">
                                      <p:cBhvr>
                                        <p:cTn id="66" dur="500" fill="hold"/>
                                        <p:tgtEl>
                                          <p:spTgt spid="11"/>
                                        </p:tgtEl>
                                        <p:attrNameLst>
                                          <p:attrName>ppt_w</p:attrName>
                                        </p:attrNameLst>
                                      </p:cBhvr>
                                      <p:tavLst>
                                        <p:tav tm="0">
                                          <p:val>
                                            <p:fltVal val="0"/>
                                          </p:val>
                                        </p:tav>
                                        <p:tav tm="100000">
                                          <p:val>
                                            <p:strVal val="#ppt_w"/>
                                          </p:val>
                                        </p:tav>
                                      </p:tavLst>
                                    </p:anim>
                                    <p:anim calcmode="lin" valueType="num">
                                      <p:cBhvr>
                                        <p:cTn id="67" dur="500" fill="hold"/>
                                        <p:tgtEl>
                                          <p:spTgt spid="11"/>
                                        </p:tgtEl>
                                        <p:attrNameLst>
                                          <p:attrName>ppt_h</p:attrName>
                                        </p:attrNameLst>
                                      </p:cBhvr>
                                      <p:tavLst>
                                        <p:tav tm="0">
                                          <p:val>
                                            <p:fltVal val="0"/>
                                          </p:val>
                                        </p:tav>
                                        <p:tav tm="100000">
                                          <p:val>
                                            <p:strVal val="#ppt_h"/>
                                          </p:val>
                                        </p:tav>
                                      </p:tavLst>
                                    </p:anim>
                                    <p:animEffect transition="in" filter="fade">
                                      <p:cBhvr>
                                        <p:cTn id="68" dur="500"/>
                                        <p:tgtEl>
                                          <p:spTgt spid="11"/>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10"/>
                                        </p:tgtEl>
                                        <p:attrNameLst>
                                          <p:attrName>style.visibility</p:attrName>
                                        </p:attrNameLst>
                                      </p:cBhvr>
                                      <p:to>
                                        <p:strVal val="visible"/>
                                      </p:to>
                                    </p:set>
                                    <p:anim calcmode="lin" valueType="num">
                                      <p:cBhvr>
                                        <p:cTn id="71" dur="500" fill="hold"/>
                                        <p:tgtEl>
                                          <p:spTgt spid="10"/>
                                        </p:tgtEl>
                                        <p:attrNameLst>
                                          <p:attrName>ppt_w</p:attrName>
                                        </p:attrNameLst>
                                      </p:cBhvr>
                                      <p:tavLst>
                                        <p:tav tm="0">
                                          <p:val>
                                            <p:fltVal val="0"/>
                                          </p:val>
                                        </p:tav>
                                        <p:tav tm="100000">
                                          <p:val>
                                            <p:strVal val="#ppt_w"/>
                                          </p:val>
                                        </p:tav>
                                      </p:tavLst>
                                    </p:anim>
                                    <p:anim calcmode="lin" valueType="num">
                                      <p:cBhvr>
                                        <p:cTn id="72" dur="500" fill="hold"/>
                                        <p:tgtEl>
                                          <p:spTgt spid="10"/>
                                        </p:tgtEl>
                                        <p:attrNameLst>
                                          <p:attrName>ppt_h</p:attrName>
                                        </p:attrNameLst>
                                      </p:cBhvr>
                                      <p:tavLst>
                                        <p:tav tm="0">
                                          <p:val>
                                            <p:fltVal val="0"/>
                                          </p:val>
                                        </p:tav>
                                        <p:tav tm="100000">
                                          <p:val>
                                            <p:strVal val="#ppt_h"/>
                                          </p:val>
                                        </p:tav>
                                      </p:tavLst>
                                    </p:anim>
                                    <p:animEffect transition="in" filter="fade">
                                      <p:cBhvr>
                                        <p:cTn id="73" dur="500"/>
                                        <p:tgtEl>
                                          <p:spTgt spid="10"/>
                                        </p:tgtEl>
                                      </p:cBhvr>
                                    </p:animEffect>
                                  </p:childTnLst>
                                </p:cTn>
                              </p:par>
                            </p:childTnLst>
                          </p:cTn>
                        </p:par>
                      </p:childTnLst>
                    </p:cTn>
                  </p:par>
                  <p:par>
                    <p:cTn id="74" fill="hold">
                      <p:stCondLst>
                        <p:cond delay="indefinite"/>
                      </p:stCondLst>
                      <p:childTnLst>
                        <p:par>
                          <p:cTn id="75" fill="hold">
                            <p:stCondLst>
                              <p:cond delay="0"/>
                            </p:stCondLst>
                            <p:childTnLst>
                              <p:par>
                                <p:cTn id="76" presetID="31" presetClass="entr" presetSubtype="0" fill="hold" grpId="0" nodeType="clickEffect">
                                  <p:stCondLst>
                                    <p:cond delay="0"/>
                                  </p:stCondLst>
                                  <p:childTnLst>
                                    <p:set>
                                      <p:cBhvr>
                                        <p:cTn id="77" dur="1" fill="hold">
                                          <p:stCondLst>
                                            <p:cond delay="0"/>
                                          </p:stCondLst>
                                        </p:cTn>
                                        <p:tgtEl>
                                          <p:spTgt spid="13"/>
                                        </p:tgtEl>
                                        <p:attrNameLst>
                                          <p:attrName>style.visibility</p:attrName>
                                        </p:attrNameLst>
                                      </p:cBhvr>
                                      <p:to>
                                        <p:strVal val="visible"/>
                                      </p:to>
                                    </p:set>
                                    <p:anim calcmode="lin" valueType="num">
                                      <p:cBhvr>
                                        <p:cTn id="78" dur="1000" fill="hold"/>
                                        <p:tgtEl>
                                          <p:spTgt spid="13"/>
                                        </p:tgtEl>
                                        <p:attrNameLst>
                                          <p:attrName>ppt_w</p:attrName>
                                        </p:attrNameLst>
                                      </p:cBhvr>
                                      <p:tavLst>
                                        <p:tav tm="0">
                                          <p:val>
                                            <p:fltVal val="0"/>
                                          </p:val>
                                        </p:tav>
                                        <p:tav tm="100000">
                                          <p:val>
                                            <p:strVal val="#ppt_w"/>
                                          </p:val>
                                        </p:tav>
                                      </p:tavLst>
                                    </p:anim>
                                    <p:anim calcmode="lin" valueType="num">
                                      <p:cBhvr>
                                        <p:cTn id="79" dur="1000" fill="hold"/>
                                        <p:tgtEl>
                                          <p:spTgt spid="13"/>
                                        </p:tgtEl>
                                        <p:attrNameLst>
                                          <p:attrName>ppt_h</p:attrName>
                                        </p:attrNameLst>
                                      </p:cBhvr>
                                      <p:tavLst>
                                        <p:tav tm="0">
                                          <p:val>
                                            <p:fltVal val="0"/>
                                          </p:val>
                                        </p:tav>
                                        <p:tav tm="100000">
                                          <p:val>
                                            <p:strVal val="#ppt_h"/>
                                          </p:val>
                                        </p:tav>
                                      </p:tavLst>
                                    </p:anim>
                                    <p:anim calcmode="lin" valueType="num">
                                      <p:cBhvr>
                                        <p:cTn id="80" dur="1000" fill="hold"/>
                                        <p:tgtEl>
                                          <p:spTgt spid="13"/>
                                        </p:tgtEl>
                                        <p:attrNameLst>
                                          <p:attrName>style.rotation</p:attrName>
                                        </p:attrNameLst>
                                      </p:cBhvr>
                                      <p:tavLst>
                                        <p:tav tm="0">
                                          <p:val>
                                            <p:fltVal val="90"/>
                                          </p:val>
                                        </p:tav>
                                        <p:tav tm="100000">
                                          <p:val>
                                            <p:fltVal val="0"/>
                                          </p:val>
                                        </p:tav>
                                      </p:tavLst>
                                    </p:anim>
                                    <p:animEffect transition="in" filter="fade">
                                      <p:cBhvr>
                                        <p:cTn id="81" dur="1000"/>
                                        <p:tgtEl>
                                          <p:spTgt spid="13"/>
                                        </p:tgtEl>
                                      </p:cBhvr>
                                    </p:animEffect>
                                  </p:childTnLst>
                                </p:cTn>
                              </p:par>
                              <p:par>
                                <p:cTn id="82" presetID="31" presetClass="entr" presetSubtype="0" fill="hold" nodeType="withEffect">
                                  <p:stCondLst>
                                    <p:cond delay="0"/>
                                  </p:stCondLst>
                                  <p:childTnLst>
                                    <p:set>
                                      <p:cBhvr>
                                        <p:cTn id="83" dur="1" fill="hold">
                                          <p:stCondLst>
                                            <p:cond delay="0"/>
                                          </p:stCondLst>
                                        </p:cTn>
                                        <p:tgtEl>
                                          <p:spTgt spid="12"/>
                                        </p:tgtEl>
                                        <p:attrNameLst>
                                          <p:attrName>style.visibility</p:attrName>
                                        </p:attrNameLst>
                                      </p:cBhvr>
                                      <p:to>
                                        <p:strVal val="visible"/>
                                      </p:to>
                                    </p:set>
                                    <p:anim calcmode="lin" valueType="num">
                                      <p:cBhvr>
                                        <p:cTn id="84" dur="1000" fill="hold"/>
                                        <p:tgtEl>
                                          <p:spTgt spid="12"/>
                                        </p:tgtEl>
                                        <p:attrNameLst>
                                          <p:attrName>ppt_w</p:attrName>
                                        </p:attrNameLst>
                                      </p:cBhvr>
                                      <p:tavLst>
                                        <p:tav tm="0">
                                          <p:val>
                                            <p:fltVal val="0"/>
                                          </p:val>
                                        </p:tav>
                                        <p:tav tm="100000">
                                          <p:val>
                                            <p:strVal val="#ppt_w"/>
                                          </p:val>
                                        </p:tav>
                                      </p:tavLst>
                                    </p:anim>
                                    <p:anim calcmode="lin" valueType="num">
                                      <p:cBhvr>
                                        <p:cTn id="85" dur="1000" fill="hold"/>
                                        <p:tgtEl>
                                          <p:spTgt spid="12"/>
                                        </p:tgtEl>
                                        <p:attrNameLst>
                                          <p:attrName>ppt_h</p:attrName>
                                        </p:attrNameLst>
                                      </p:cBhvr>
                                      <p:tavLst>
                                        <p:tav tm="0">
                                          <p:val>
                                            <p:fltVal val="0"/>
                                          </p:val>
                                        </p:tav>
                                        <p:tav tm="100000">
                                          <p:val>
                                            <p:strVal val="#ppt_h"/>
                                          </p:val>
                                        </p:tav>
                                      </p:tavLst>
                                    </p:anim>
                                    <p:anim calcmode="lin" valueType="num">
                                      <p:cBhvr>
                                        <p:cTn id="86" dur="1000" fill="hold"/>
                                        <p:tgtEl>
                                          <p:spTgt spid="12"/>
                                        </p:tgtEl>
                                        <p:attrNameLst>
                                          <p:attrName>style.rotation</p:attrName>
                                        </p:attrNameLst>
                                      </p:cBhvr>
                                      <p:tavLst>
                                        <p:tav tm="0">
                                          <p:val>
                                            <p:fltVal val="90"/>
                                          </p:val>
                                        </p:tav>
                                        <p:tav tm="100000">
                                          <p:val>
                                            <p:fltVal val="0"/>
                                          </p:val>
                                        </p:tav>
                                      </p:tavLst>
                                    </p:anim>
                                    <p:animEffect transition="in" filter="fade">
                                      <p:cBhvr>
                                        <p:cTn id="87"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5" grpId="0" animBg="1"/>
      <p:bldP spid="7" grpId="0"/>
      <p:bldP spid="8" grpId="0" animBg="1"/>
      <p:bldP spid="9" grpId="0"/>
      <p:bldP spid="10" grpId="0" animBg="1"/>
      <p:bldP spid="11" grpId="0"/>
      <p:bldP spid="1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2666" y="479502"/>
            <a:ext cx="10615795" cy="1143000"/>
          </a:xfrm>
        </p:spPr>
        <p:txBody>
          <a:bodyPr/>
          <a:lstStyle/>
          <a:p>
            <a:r>
              <a:rPr lang="en-GB" dirty="0"/>
              <a:t>n-Tier Client-Server (e.g. 4-Tier)</a:t>
            </a:r>
            <a:endParaRPr lang="en-US" dirty="0"/>
          </a:p>
        </p:txBody>
      </p:sp>
      <p:sp>
        <p:nvSpPr>
          <p:cNvPr id="5" name="Text Placeholder 4"/>
          <p:cNvSpPr>
            <a:spLocks noGrp="1"/>
          </p:cNvSpPr>
          <p:nvPr>
            <p:ph idx="1"/>
          </p:nvPr>
        </p:nvSpPr>
        <p:spPr>
          <a:xfrm>
            <a:off x="783005" y="2126457"/>
            <a:ext cx="6291563" cy="3800208"/>
          </a:xfrm>
        </p:spPr>
        <p:txBody>
          <a:bodyPr/>
          <a:lstStyle/>
          <a:p>
            <a:r>
              <a:rPr lang="en-US" altLang="en-US" sz="2400" dirty="0"/>
              <a:t>The three-tier architecture can be expanded to </a:t>
            </a:r>
            <a:r>
              <a:rPr lang="en-US" altLang="en-US" sz="2400" b="1" dirty="0"/>
              <a:t>n</a:t>
            </a:r>
            <a:r>
              <a:rPr lang="en-US" altLang="en-US" sz="2400" i="1" dirty="0"/>
              <a:t> </a:t>
            </a:r>
            <a:r>
              <a:rPr lang="en-US" altLang="en-US" sz="2400" dirty="0"/>
              <a:t>tiers, with additional tiers providing </a:t>
            </a:r>
            <a:r>
              <a:rPr lang="en-GB" altLang="en-US" sz="2400" dirty="0"/>
              <a:t>more flexibility and scalability.</a:t>
            </a:r>
          </a:p>
          <a:p>
            <a:r>
              <a:rPr lang="en-US" altLang="en-US" sz="2400" dirty="0"/>
              <a:t>Applications servers host A</a:t>
            </a:r>
            <a:r>
              <a:rPr lang="en-US" altLang="en-US" sz="100" dirty="0"/>
              <a:t> </a:t>
            </a:r>
            <a:r>
              <a:rPr lang="en-US" altLang="en-US" sz="2400" dirty="0"/>
              <a:t>P</a:t>
            </a:r>
            <a:r>
              <a:rPr lang="en-US" altLang="en-US" sz="100" dirty="0"/>
              <a:t> </a:t>
            </a:r>
            <a:r>
              <a:rPr lang="en-US" altLang="en-US" sz="2400" dirty="0"/>
              <a:t>I to expose business logic and business processes for use by other applications.</a:t>
            </a:r>
            <a:endParaRPr lang="en-GB" altLang="en-US" sz="2400" dirty="0"/>
          </a:p>
        </p:txBody>
      </p:sp>
      <p:pic>
        <p:nvPicPr>
          <p:cNvPr id="7" name="Picture 2" descr="Diagram of a 4 tier architecture. Tier 1 is the client. Tier 2 is the web server. Tier 3 is the application server. Tier 4 is the database server."/>
          <p:cNvPicPr>
            <a:picLocks noChangeAspect="1" noChangeArrowheads="1"/>
          </p:cNvPicPr>
          <p:nvPr/>
        </p:nvPicPr>
        <p:blipFill>
          <a:blip r:embed="rId2">
            <a:extLst>
              <a:ext uri="{28A0092B-C50C-407E-A947-70E740481C1C}">
                <a14:useLocalDpi xmlns:a14="http://schemas.microsoft.com/office/drawing/2010/main" val="0"/>
              </a:ext>
            </a:extLst>
          </a:blip>
          <a:srcRect l="34752" t="20201" r="36447" b="10156"/>
          <a:stretch>
            <a:fillRect/>
          </a:stretch>
        </p:blipFill>
        <p:spPr bwMode="auto">
          <a:xfrm>
            <a:off x="7780421" y="1436010"/>
            <a:ext cx="4238975" cy="5190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Slide Number Placeholder 2">
            <a:extLst>
              <a:ext uri="{FF2B5EF4-FFF2-40B4-BE49-F238E27FC236}">
                <a16:creationId xmlns:a16="http://schemas.microsoft.com/office/drawing/2014/main" id="{73D6EF01-731E-48AD-B66E-6136FA93F887}"/>
              </a:ext>
            </a:extLst>
          </p:cNvPr>
          <p:cNvSpPr>
            <a:spLocks noGrp="1"/>
          </p:cNvSpPr>
          <p:nvPr>
            <p:ph type="sldNum" sz="quarter" idx="12"/>
          </p:nvPr>
        </p:nvSpPr>
        <p:spPr/>
        <p:txBody>
          <a:bodyPr/>
          <a:lstStyle/>
          <a:p>
            <a:fld id="{AAE70B66-0019-4FA2-8F09-A8AEF25B5BFF}" type="slidenum">
              <a:rPr lang="nb-NO" smtClean="0"/>
              <a:t>16</a:t>
            </a:fld>
            <a:endParaRPr lang="nb-NO"/>
          </a:p>
        </p:txBody>
      </p:sp>
    </p:spTree>
    <p:extLst>
      <p:ext uri="{BB962C8B-B14F-4D97-AF65-F5344CB8AC3E}">
        <p14:creationId xmlns:p14="http://schemas.microsoft.com/office/powerpoint/2010/main" val="17096939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80">
                                          <p:stCondLst>
                                            <p:cond delay="0"/>
                                          </p:stCondLst>
                                        </p:cTn>
                                        <p:tgtEl>
                                          <p:spTgt spid="7"/>
                                        </p:tgtEl>
                                      </p:cBhvr>
                                    </p:animEffect>
                                    <p:anim calcmode="lin" valueType="num">
                                      <p:cBhvr>
                                        <p:cTn id="8"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3" dur="26">
                                          <p:stCondLst>
                                            <p:cond delay="650"/>
                                          </p:stCondLst>
                                        </p:cTn>
                                        <p:tgtEl>
                                          <p:spTgt spid="7"/>
                                        </p:tgtEl>
                                      </p:cBhvr>
                                      <p:to x="100000" y="60000"/>
                                    </p:animScale>
                                    <p:animScale>
                                      <p:cBhvr>
                                        <p:cTn id="14" dur="166" decel="50000">
                                          <p:stCondLst>
                                            <p:cond delay="676"/>
                                          </p:stCondLst>
                                        </p:cTn>
                                        <p:tgtEl>
                                          <p:spTgt spid="7"/>
                                        </p:tgtEl>
                                      </p:cBhvr>
                                      <p:to x="100000" y="100000"/>
                                    </p:animScale>
                                    <p:animScale>
                                      <p:cBhvr>
                                        <p:cTn id="15" dur="26">
                                          <p:stCondLst>
                                            <p:cond delay="1312"/>
                                          </p:stCondLst>
                                        </p:cTn>
                                        <p:tgtEl>
                                          <p:spTgt spid="7"/>
                                        </p:tgtEl>
                                      </p:cBhvr>
                                      <p:to x="100000" y="80000"/>
                                    </p:animScale>
                                    <p:animScale>
                                      <p:cBhvr>
                                        <p:cTn id="16" dur="166" decel="50000">
                                          <p:stCondLst>
                                            <p:cond delay="1338"/>
                                          </p:stCondLst>
                                        </p:cTn>
                                        <p:tgtEl>
                                          <p:spTgt spid="7"/>
                                        </p:tgtEl>
                                      </p:cBhvr>
                                      <p:to x="100000" y="100000"/>
                                    </p:animScale>
                                    <p:animScale>
                                      <p:cBhvr>
                                        <p:cTn id="17" dur="26">
                                          <p:stCondLst>
                                            <p:cond delay="1642"/>
                                          </p:stCondLst>
                                        </p:cTn>
                                        <p:tgtEl>
                                          <p:spTgt spid="7"/>
                                        </p:tgtEl>
                                      </p:cBhvr>
                                      <p:to x="100000" y="90000"/>
                                    </p:animScale>
                                    <p:animScale>
                                      <p:cBhvr>
                                        <p:cTn id="18" dur="166" decel="50000">
                                          <p:stCondLst>
                                            <p:cond delay="1668"/>
                                          </p:stCondLst>
                                        </p:cTn>
                                        <p:tgtEl>
                                          <p:spTgt spid="7"/>
                                        </p:tgtEl>
                                      </p:cBhvr>
                                      <p:to x="100000" y="100000"/>
                                    </p:animScale>
                                    <p:animScale>
                                      <p:cBhvr>
                                        <p:cTn id="19" dur="26">
                                          <p:stCondLst>
                                            <p:cond delay="1808"/>
                                          </p:stCondLst>
                                        </p:cTn>
                                        <p:tgtEl>
                                          <p:spTgt spid="7"/>
                                        </p:tgtEl>
                                      </p:cBhvr>
                                      <p:to x="100000" y="95000"/>
                                    </p:animScale>
                                    <p:animScale>
                                      <p:cBhvr>
                                        <p:cTn id="20" dur="166" decel="50000">
                                          <p:stCondLst>
                                            <p:cond delay="1834"/>
                                          </p:stCondLst>
                                        </p:cTn>
                                        <p:tgtEl>
                                          <p:spTgt spid="7"/>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 calcmode="lin" valueType="num">
                                      <p:cBhvr additive="base">
                                        <p:cTn id="25"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5">
                                            <p:txEl>
                                              <p:pRg st="1" end="1"/>
                                            </p:txEl>
                                          </p:spTgt>
                                        </p:tgtEl>
                                        <p:attrNameLst>
                                          <p:attrName>style.visibility</p:attrName>
                                        </p:attrNameLst>
                                      </p:cBhvr>
                                      <p:to>
                                        <p:strVal val="visible"/>
                                      </p:to>
                                    </p:set>
                                    <p:anim calcmode="lin" valueType="num">
                                      <p:cBhvr additive="base">
                                        <p:cTn id="31"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Middleware</a:t>
            </a:r>
            <a:endParaRPr lang="en-US" sz="2000" b="0" dirty="0"/>
          </a:p>
        </p:txBody>
      </p:sp>
      <p:sp>
        <p:nvSpPr>
          <p:cNvPr id="3" name="Text Placeholder 2"/>
          <p:cNvSpPr>
            <a:spLocks noGrp="1"/>
          </p:cNvSpPr>
          <p:nvPr>
            <p:ph idx="1"/>
          </p:nvPr>
        </p:nvSpPr>
        <p:spPr/>
        <p:txBody>
          <a:bodyPr/>
          <a:lstStyle/>
          <a:p>
            <a:r>
              <a:rPr lang="en-US" altLang="en-US" sz="2400" dirty="0"/>
              <a:t>Middleware is a generic term used to describe software that mediates with other software and allows for communication between disparate applications in a heterogeneous system.</a:t>
            </a:r>
          </a:p>
          <a:p>
            <a:endParaRPr lang="en-US" altLang="en-US" sz="2400" dirty="0"/>
          </a:p>
          <a:p>
            <a:r>
              <a:rPr lang="en-US" altLang="en-US" sz="2400" dirty="0"/>
              <a:t>The need for middleware arises when distributed systems become too complex to manage efficiently without a common interface.</a:t>
            </a:r>
          </a:p>
        </p:txBody>
      </p:sp>
      <p:sp>
        <p:nvSpPr>
          <p:cNvPr id="4" name="Slide Number Placeholder 3">
            <a:extLst>
              <a:ext uri="{FF2B5EF4-FFF2-40B4-BE49-F238E27FC236}">
                <a16:creationId xmlns:a16="http://schemas.microsoft.com/office/drawing/2014/main" id="{7447367C-A94E-409F-A7DD-8DCD09A87606}"/>
              </a:ext>
            </a:extLst>
          </p:cNvPr>
          <p:cNvSpPr>
            <a:spLocks noGrp="1"/>
          </p:cNvSpPr>
          <p:nvPr>
            <p:ph type="sldNum" sz="quarter" idx="12"/>
          </p:nvPr>
        </p:nvSpPr>
        <p:spPr/>
        <p:txBody>
          <a:bodyPr/>
          <a:lstStyle/>
          <a:p>
            <a:fld id="{AAE70B66-0019-4FA2-8F09-A8AEF25B5BFF}" type="slidenum">
              <a:rPr lang="nb-NO" smtClean="0"/>
              <a:t>17</a:t>
            </a:fld>
            <a:endParaRPr lang="nb-NO"/>
          </a:p>
        </p:txBody>
      </p:sp>
    </p:spTree>
    <p:extLst>
      <p:ext uri="{BB962C8B-B14F-4D97-AF65-F5344CB8AC3E}">
        <p14:creationId xmlns:p14="http://schemas.microsoft.com/office/powerpoint/2010/main" val="217562139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nb-NO" dirty="0"/>
              <a:t>Distributed DBMS</a:t>
            </a:r>
          </a:p>
        </p:txBody>
      </p:sp>
      <p:sp>
        <p:nvSpPr>
          <p:cNvPr id="2" name="Slide Number Placeholder 1">
            <a:extLst>
              <a:ext uri="{FF2B5EF4-FFF2-40B4-BE49-F238E27FC236}">
                <a16:creationId xmlns:a16="http://schemas.microsoft.com/office/drawing/2014/main" id="{01B4ED8B-9900-4727-89C9-6BCEB4900C52}"/>
              </a:ext>
            </a:extLst>
          </p:cNvPr>
          <p:cNvSpPr>
            <a:spLocks noGrp="1"/>
          </p:cNvSpPr>
          <p:nvPr>
            <p:ph type="sldNum" sz="quarter" idx="12"/>
          </p:nvPr>
        </p:nvSpPr>
        <p:spPr/>
        <p:txBody>
          <a:bodyPr/>
          <a:lstStyle/>
          <a:p>
            <a:fld id="{AAE70B66-0019-4FA2-8F09-A8AEF25B5BFF}" type="slidenum">
              <a:rPr lang="nb-NO" smtClean="0"/>
              <a:t>18</a:t>
            </a:fld>
            <a:endParaRPr lang="nb-NO"/>
          </a:p>
        </p:txBody>
      </p:sp>
    </p:spTree>
    <p:extLst>
      <p:ext uri="{BB962C8B-B14F-4D97-AF65-F5344CB8AC3E}">
        <p14:creationId xmlns:p14="http://schemas.microsoft.com/office/powerpoint/2010/main" val="30604982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Distributed DBMSs</a:t>
            </a:r>
          </a:p>
        </p:txBody>
      </p:sp>
      <p:sp>
        <p:nvSpPr>
          <p:cNvPr id="6" name="Content Placeholder 5"/>
          <p:cNvSpPr>
            <a:spLocks noGrp="1"/>
          </p:cNvSpPr>
          <p:nvPr>
            <p:ph idx="1"/>
          </p:nvPr>
        </p:nvSpPr>
        <p:spPr>
          <a:xfrm>
            <a:off x="640861" y="1789724"/>
            <a:ext cx="11136924" cy="4413114"/>
          </a:xfrm>
        </p:spPr>
        <p:txBody>
          <a:bodyPr>
            <a:noAutofit/>
          </a:bodyPr>
          <a:lstStyle/>
          <a:p>
            <a:pPr marL="0" indent="0">
              <a:buNone/>
            </a:pPr>
            <a:r>
              <a:rPr lang="en-US" sz="2800" dirty="0">
                <a:solidFill>
                  <a:schemeClr val="accent1">
                    <a:lumMod val="75000"/>
                  </a:schemeClr>
                </a:solidFill>
              </a:rPr>
              <a:t>Decentralized approach in organizational structure: </a:t>
            </a:r>
            <a:r>
              <a:rPr lang="en-US" sz="2800" dirty="0"/>
              <a:t>many companies nowadays are:</a:t>
            </a:r>
          </a:p>
          <a:p>
            <a:r>
              <a:rPr lang="en-US" sz="2800" dirty="0">
                <a:solidFill>
                  <a:schemeClr val="accent1">
                    <a:lumMod val="75000"/>
                  </a:schemeClr>
                </a:solidFill>
              </a:rPr>
              <a:t>Logically distributed </a:t>
            </a:r>
            <a:r>
              <a:rPr lang="en-US" sz="2800" dirty="0"/>
              <a:t>into divisions, departments, and projects.</a:t>
            </a:r>
          </a:p>
          <a:p>
            <a:r>
              <a:rPr lang="en-US" sz="2800" dirty="0">
                <a:solidFill>
                  <a:schemeClr val="accent1">
                    <a:lumMod val="75000"/>
                  </a:schemeClr>
                </a:solidFill>
              </a:rPr>
              <a:t>Physically distributed </a:t>
            </a:r>
            <a:r>
              <a:rPr lang="en-US" sz="2800" dirty="0"/>
              <a:t>into offices, plants, and factories, where each unit maintains its own operational data.</a:t>
            </a:r>
          </a:p>
          <a:p>
            <a:pPr marL="0" indent="0">
              <a:buNone/>
            </a:pPr>
            <a:r>
              <a:rPr lang="en-US" sz="2800" dirty="0"/>
              <a:t>Then it is natural to have distributed DBMS that reflects such organizational structure and make data in all units accessible </a:t>
            </a:r>
            <a:r>
              <a:rPr lang="nb-NO" sz="2800" dirty="0"/>
              <a:t>in a </a:t>
            </a:r>
            <a:r>
              <a:rPr lang="en-US" sz="2800" dirty="0"/>
              <a:t>shareable</a:t>
            </a:r>
            <a:r>
              <a:rPr lang="nb-NO" sz="2800" dirty="0"/>
              <a:t> and </a:t>
            </a:r>
            <a:r>
              <a:rPr lang="en-US" sz="2800" dirty="0"/>
              <a:t>efficient </a:t>
            </a:r>
            <a:r>
              <a:rPr lang="nb-NO" sz="2800" dirty="0"/>
              <a:t>manner.</a:t>
            </a:r>
          </a:p>
        </p:txBody>
      </p:sp>
      <p:sp>
        <p:nvSpPr>
          <p:cNvPr id="3" name="Slide Number Placeholder 2">
            <a:extLst>
              <a:ext uri="{FF2B5EF4-FFF2-40B4-BE49-F238E27FC236}">
                <a16:creationId xmlns:a16="http://schemas.microsoft.com/office/drawing/2014/main" id="{31A7270D-7521-4769-B75A-0F33DD2CAD5B}"/>
              </a:ext>
            </a:extLst>
          </p:cNvPr>
          <p:cNvSpPr>
            <a:spLocks noGrp="1"/>
          </p:cNvSpPr>
          <p:nvPr>
            <p:ph type="sldNum" sz="quarter" idx="12"/>
          </p:nvPr>
        </p:nvSpPr>
        <p:spPr/>
        <p:txBody>
          <a:bodyPr/>
          <a:lstStyle/>
          <a:p>
            <a:fld id="{AAE70B66-0019-4FA2-8F09-A8AEF25B5BFF}" type="slidenum">
              <a:rPr lang="nb-NO" smtClean="0"/>
              <a:t>19</a:t>
            </a:fld>
            <a:endParaRPr lang="nb-NO"/>
          </a:p>
        </p:txBody>
      </p:sp>
    </p:spTree>
    <p:extLst>
      <p:ext uri="{BB962C8B-B14F-4D97-AF65-F5344CB8AC3E}">
        <p14:creationId xmlns:p14="http://schemas.microsoft.com/office/powerpoint/2010/main" val="32313367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 calcmode="lin" valueType="num">
                                      <p:cBhvr additive="base">
                                        <p:cTn id="25"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pPr marL="285750" indent="-285750">
              <a:buFont typeface="Arial" panose="020B0604020202020204" pitchFamily="34" charset="0"/>
              <a:buChar char="•"/>
            </a:pPr>
            <a:r>
              <a:rPr lang="en-US" sz="2800" dirty="0"/>
              <a:t>Multi-user DBMS Architectures</a:t>
            </a:r>
          </a:p>
          <a:p>
            <a:pPr marL="285750" indent="-285750">
              <a:buFont typeface="Arial" panose="020B0604020202020204" pitchFamily="34" charset="0"/>
              <a:buChar char="•"/>
            </a:pPr>
            <a:r>
              <a:rPr lang="en-US" sz="2800" dirty="0"/>
              <a:t>Distributed DMBSs</a:t>
            </a:r>
            <a:endParaRPr lang="en-US" dirty="0"/>
          </a:p>
          <a:p>
            <a:pPr marL="285750" indent="-285750">
              <a:buFont typeface="Arial" panose="020B0604020202020204" pitchFamily="34" charset="0"/>
              <a:buChar char="•"/>
            </a:pPr>
            <a:r>
              <a:rPr lang="en-US" sz="2800" dirty="0"/>
              <a:t>Cloud Computing</a:t>
            </a:r>
          </a:p>
          <a:p>
            <a:pPr marL="285750" indent="-285750">
              <a:buFont typeface="Arial" panose="020B0604020202020204" pitchFamily="34" charset="0"/>
              <a:buChar char="•"/>
            </a:pPr>
            <a:r>
              <a:rPr lang="en-US" sz="2800" dirty="0"/>
              <a:t>Components of a DBMS</a:t>
            </a:r>
          </a:p>
        </p:txBody>
      </p:sp>
      <p:sp>
        <p:nvSpPr>
          <p:cNvPr id="4" name="Slide Number Placeholder 3">
            <a:extLst>
              <a:ext uri="{FF2B5EF4-FFF2-40B4-BE49-F238E27FC236}">
                <a16:creationId xmlns:a16="http://schemas.microsoft.com/office/drawing/2014/main" id="{DFF42110-9B65-488B-8780-3BBA79EB8C8E}"/>
              </a:ext>
            </a:extLst>
          </p:cNvPr>
          <p:cNvSpPr>
            <a:spLocks noGrp="1"/>
          </p:cNvSpPr>
          <p:nvPr>
            <p:ph type="sldNum" sz="quarter" idx="12"/>
          </p:nvPr>
        </p:nvSpPr>
        <p:spPr/>
        <p:txBody>
          <a:bodyPr/>
          <a:lstStyle/>
          <a:p>
            <a:fld id="{AAE70B66-0019-4FA2-8F09-A8AEF25B5BFF}" type="slidenum">
              <a:rPr lang="nb-NO" smtClean="0"/>
              <a:t>2</a:t>
            </a:fld>
            <a:endParaRPr lang="nb-NO"/>
          </a:p>
        </p:txBody>
      </p:sp>
    </p:spTree>
    <p:extLst>
      <p:ext uri="{BB962C8B-B14F-4D97-AF65-F5344CB8AC3E}">
        <p14:creationId xmlns:p14="http://schemas.microsoft.com/office/powerpoint/2010/main" val="2222089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Distributed D</a:t>
            </a:r>
            <a:r>
              <a:rPr lang="en-GB" sz="100" dirty="0"/>
              <a:t> </a:t>
            </a:r>
            <a:r>
              <a:rPr lang="en-GB" dirty="0"/>
              <a:t>B</a:t>
            </a:r>
            <a:r>
              <a:rPr lang="en-GB" sz="100" dirty="0"/>
              <a:t> </a:t>
            </a:r>
            <a:r>
              <a:rPr lang="en-GB" dirty="0"/>
              <a:t>M</a:t>
            </a:r>
            <a:r>
              <a:rPr lang="en-GB" sz="100" dirty="0"/>
              <a:t> </a:t>
            </a:r>
            <a:r>
              <a:rPr lang="en-GB" dirty="0"/>
              <a:t>S</a:t>
            </a:r>
            <a:r>
              <a:rPr lang="en-GB" sz="100" dirty="0"/>
              <a:t> </a:t>
            </a:r>
            <a:r>
              <a:rPr lang="en-GB" dirty="0"/>
              <a:t>s </a:t>
            </a:r>
            <a:r>
              <a:rPr lang="en-GB" sz="2000" b="0" dirty="0"/>
              <a:t>(1 of 2)</a:t>
            </a:r>
            <a:endParaRPr lang="en-US" sz="2000" b="0" dirty="0"/>
          </a:p>
        </p:txBody>
      </p:sp>
      <p:sp>
        <p:nvSpPr>
          <p:cNvPr id="6" name="Text Placeholder 5"/>
          <p:cNvSpPr>
            <a:spLocks noGrp="1"/>
          </p:cNvSpPr>
          <p:nvPr>
            <p:ph idx="1"/>
          </p:nvPr>
        </p:nvSpPr>
        <p:spPr/>
        <p:txBody>
          <a:bodyPr/>
          <a:lstStyle/>
          <a:p>
            <a:r>
              <a:rPr lang="en-US" altLang="en-US" sz="2400" dirty="0"/>
              <a:t>A </a:t>
            </a:r>
            <a:r>
              <a:rPr lang="en-US" altLang="en-US" sz="2400" b="1" u="sng" dirty="0">
                <a:solidFill>
                  <a:schemeClr val="accent1">
                    <a:lumMod val="75000"/>
                  </a:schemeClr>
                </a:solidFill>
              </a:rPr>
              <a:t>distributed database </a:t>
            </a:r>
            <a:r>
              <a:rPr lang="en-US" altLang="en-US" sz="2400" dirty="0"/>
              <a:t>is a logically interrelated collection of shared data (and a description of this data), physically distributed over a computer network.</a:t>
            </a:r>
          </a:p>
          <a:p>
            <a:r>
              <a:rPr lang="en-US" altLang="en-US" sz="2400" dirty="0"/>
              <a:t>A </a:t>
            </a:r>
            <a:r>
              <a:rPr lang="en-US" altLang="en-US" sz="2400" b="1" u="sng" dirty="0">
                <a:solidFill>
                  <a:schemeClr val="accent1">
                    <a:lumMod val="75000"/>
                  </a:schemeClr>
                </a:solidFill>
              </a:rPr>
              <a:t>distributed D</a:t>
            </a:r>
            <a:r>
              <a:rPr lang="en-US" altLang="en-US" sz="100" b="1" u="sng" dirty="0">
                <a:solidFill>
                  <a:schemeClr val="accent1">
                    <a:lumMod val="75000"/>
                  </a:schemeClr>
                </a:solidFill>
              </a:rPr>
              <a:t> </a:t>
            </a:r>
            <a:r>
              <a:rPr lang="en-US" altLang="en-US" sz="2400" b="1" u="sng" dirty="0">
                <a:solidFill>
                  <a:schemeClr val="accent1">
                    <a:lumMod val="75000"/>
                  </a:schemeClr>
                </a:solidFill>
              </a:rPr>
              <a:t>B</a:t>
            </a:r>
            <a:r>
              <a:rPr lang="en-US" altLang="en-US" sz="100" b="1" u="sng" dirty="0">
                <a:solidFill>
                  <a:schemeClr val="accent1">
                    <a:lumMod val="75000"/>
                  </a:schemeClr>
                </a:solidFill>
              </a:rPr>
              <a:t> </a:t>
            </a:r>
            <a:r>
              <a:rPr lang="en-US" altLang="en-US" sz="2400" b="1" u="sng" dirty="0">
                <a:solidFill>
                  <a:schemeClr val="accent1">
                    <a:lumMod val="75000"/>
                  </a:schemeClr>
                </a:solidFill>
              </a:rPr>
              <a:t>M</a:t>
            </a:r>
            <a:r>
              <a:rPr lang="en-US" altLang="en-US" sz="100" b="1" u="sng" dirty="0">
                <a:solidFill>
                  <a:schemeClr val="accent1">
                    <a:lumMod val="75000"/>
                  </a:schemeClr>
                </a:solidFill>
              </a:rPr>
              <a:t> </a:t>
            </a:r>
            <a:r>
              <a:rPr lang="en-US" altLang="en-US" sz="2400" b="1" u="sng" dirty="0">
                <a:solidFill>
                  <a:schemeClr val="accent1">
                    <a:lumMod val="75000"/>
                  </a:schemeClr>
                </a:solidFill>
              </a:rPr>
              <a:t>S</a:t>
            </a:r>
            <a:r>
              <a:rPr lang="en-US" altLang="en-US" sz="2400" dirty="0">
                <a:solidFill>
                  <a:schemeClr val="accent1">
                    <a:lumMod val="75000"/>
                  </a:schemeClr>
                </a:solidFill>
              </a:rPr>
              <a:t> </a:t>
            </a:r>
            <a:r>
              <a:rPr lang="en-US" altLang="en-US" sz="2400" dirty="0"/>
              <a:t>is the software system that permits the management of the distributed database and makes the distribution transparent to users.</a:t>
            </a:r>
          </a:p>
          <a:p>
            <a:endParaRPr lang="en-GB" altLang="en-US" sz="2400" dirty="0"/>
          </a:p>
        </p:txBody>
      </p:sp>
      <p:sp>
        <p:nvSpPr>
          <p:cNvPr id="2" name="Slide Number Placeholder 1">
            <a:extLst>
              <a:ext uri="{FF2B5EF4-FFF2-40B4-BE49-F238E27FC236}">
                <a16:creationId xmlns:a16="http://schemas.microsoft.com/office/drawing/2014/main" id="{E3BBA287-B079-431D-9792-8A0FFCF7CE1D}"/>
              </a:ext>
            </a:extLst>
          </p:cNvPr>
          <p:cNvSpPr>
            <a:spLocks noGrp="1"/>
          </p:cNvSpPr>
          <p:nvPr>
            <p:ph type="sldNum" sz="quarter" idx="12"/>
          </p:nvPr>
        </p:nvSpPr>
        <p:spPr/>
        <p:txBody>
          <a:bodyPr/>
          <a:lstStyle/>
          <a:p>
            <a:fld id="{AAE70B66-0019-4FA2-8F09-A8AEF25B5BFF}" type="slidenum">
              <a:rPr lang="nb-NO" smtClean="0"/>
              <a:t>20</a:t>
            </a:fld>
            <a:endParaRPr lang="nb-NO"/>
          </a:p>
        </p:txBody>
      </p:sp>
    </p:spTree>
    <p:extLst>
      <p:ext uri="{BB962C8B-B14F-4D97-AF65-F5344CB8AC3E}">
        <p14:creationId xmlns:p14="http://schemas.microsoft.com/office/powerpoint/2010/main" val="28789536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Distributed D</a:t>
            </a:r>
            <a:r>
              <a:rPr lang="en-GB" sz="100" dirty="0"/>
              <a:t> </a:t>
            </a:r>
            <a:r>
              <a:rPr lang="en-GB" dirty="0"/>
              <a:t>B</a:t>
            </a:r>
            <a:r>
              <a:rPr lang="en-GB" sz="100" dirty="0"/>
              <a:t> </a:t>
            </a:r>
            <a:r>
              <a:rPr lang="en-GB" dirty="0"/>
              <a:t>M</a:t>
            </a:r>
            <a:r>
              <a:rPr lang="en-GB" sz="100" dirty="0"/>
              <a:t> </a:t>
            </a:r>
            <a:r>
              <a:rPr lang="en-GB" dirty="0"/>
              <a:t>S</a:t>
            </a:r>
            <a:r>
              <a:rPr lang="en-GB" sz="100" dirty="0"/>
              <a:t> </a:t>
            </a:r>
            <a:r>
              <a:rPr lang="en-GB" dirty="0"/>
              <a:t>s </a:t>
            </a:r>
            <a:r>
              <a:rPr lang="en-GB" sz="2000" b="0" dirty="0"/>
              <a:t>(2 of 2)</a:t>
            </a:r>
            <a:endParaRPr lang="en-US" sz="2000" b="0" dirty="0"/>
          </a:p>
        </p:txBody>
      </p:sp>
      <p:sp>
        <p:nvSpPr>
          <p:cNvPr id="3" name="Text Placeholder 2"/>
          <p:cNvSpPr>
            <a:spLocks noGrp="1"/>
          </p:cNvSpPr>
          <p:nvPr>
            <p:ph idx="1"/>
          </p:nvPr>
        </p:nvSpPr>
        <p:spPr/>
        <p:txBody>
          <a:bodyPr/>
          <a:lstStyle/>
          <a:p>
            <a:r>
              <a:rPr lang="en-US" altLang="en-US" sz="2400" dirty="0"/>
              <a:t>A distributed </a:t>
            </a:r>
            <a:r>
              <a:rPr lang="en-US" altLang="en-US" sz="100" dirty="0"/>
              <a:t> </a:t>
            </a:r>
            <a:r>
              <a:rPr lang="en-US" altLang="en-US" sz="2400" dirty="0"/>
              <a:t>D</a:t>
            </a:r>
            <a:r>
              <a:rPr lang="en-US" altLang="en-US" sz="100" dirty="0"/>
              <a:t> </a:t>
            </a:r>
            <a:r>
              <a:rPr lang="en-US" altLang="en-US" sz="2400" dirty="0"/>
              <a:t>B</a:t>
            </a:r>
            <a:r>
              <a:rPr lang="en-US" altLang="en-US" sz="100" dirty="0"/>
              <a:t> </a:t>
            </a:r>
            <a:r>
              <a:rPr lang="en-US" altLang="en-US" sz="2400" dirty="0"/>
              <a:t>M</a:t>
            </a:r>
            <a:r>
              <a:rPr lang="en-US" altLang="en-US" sz="100" dirty="0"/>
              <a:t> </a:t>
            </a:r>
            <a:r>
              <a:rPr lang="en-US" altLang="en-US" sz="2400" dirty="0"/>
              <a:t>S consists of </a:t>
            </a:r>
            <a:r>
              <a:rPr lang="en-US" altLang="en-US" sz="2400" b="1" dirty="0"/>
              <a:t>a single logical database </a:t>
            </a:r>
            <a:r>
              <a:rPr lang="en-US" altLang="en-US" sz="2400" i="1" u="sng" dirty="0"/>
              <a:t>split into</a:t>
            </a:r>
            <a:r>
              <a:rPr lang="en-US" altLang="en-US" sz="2400" i="1" dirty="0"/>
              <a:t> </a:t>
            </a:r>
            <a:r>
              <a:rPr lang="en-US" altLang="en-US" sz="2400" dirty="0"/>
              <a:t>a number of</a:t>
            </a:r>
            <a:r>
              <a:rPr lang="en-US" altLang="en-US" sz="2400" b="1" dirty="0"/>
              <a:t> fragments.</a:t>
            </a:r>
          </a:p>
          <a:p>
            <a:r>
              <a:rPr lang="en-US" altLang="en-US" sz="2400" b="1" dirty="0"/>
              <a:t>Each fragment</a:t>
            </a:r>
            <a:r>
              <a:rPr lang="en-US" altLang="en-US" sz="2400" dirty="0"/>
              <a:t> is </a:t>
            </a:r>
            <a:r>
              <a:rPr lang="en-US" altLang="en-US" sz="2400" i="1" u="sng" dirty="0"/>
              <a:t>stored</a:t>
            </a:r>
            <a:r>
              <a:rPr lang="en-US" altLang="en-US" sz="2400" dirty="0"/>
              <a:t> on one or more computers </a:t>
            </a:r>
            <a:r>
              <a:rPr lang="en-US" altLang="en-US" sz="2400" b="1" dirty="0"/>
              <a:t>(replicas) </a:t>
            </a:r>
            <a:r>
              <a:rPr lang="en-US" altLang="en-US" sz="2400" dirty="0"/>
              <a:t>under the control of a separate D</a:t>
            </a:r>
            <a:r>
              <a:rPr lang="en-US" altLang="en-US" sz="100" dirty="0"/>
              <a:t> </a:t>
            </a:r>
            <a:r>
              <a:rPr lang="en-US" altLang="en-US" sz="2400" dirty="0"/>
              <a:t>B</a:t>
            </a:r>
            <a:r>
              <a:rPr lang="en-US" altLang="en-US" sz="100" dirty="0"/>
              <a:t> </a:t>
            </a:r>
            <a:r>
              <a:rPr lang="en-US" altLang="en-US" sz="2400" dirty="0"/>
              <a:t>M</a:t>
            </a:r>
            <a:r>
              <a:rPr lang="en-US" altLang="en-US" sz="100" dirty="0"/>
              <a:t> </a:t>
            </a:r>
            <a:r>
              <a:rPr lang="en-US" altLang="en-US" sz="2400" dirty="0"/>
              <a:t>S, with the computers connected by a network.</a:t>
            </a:r>
          </a:p>
          <a:p>
            <a:r>
              <a:rPr lang="en-US" altLang="en-US" sz="2400" dirty="0"/>
              <a:t>Each site is capable of independently processing user requests that require access to local data (that is, each site has some degree of local autonomy) and is also capable of processing data stored on other </a:t>
            </a:r>
            <a:r>
              <a:rPr lang="en-GB" altLang="en-US" sz="2400" dirty="0"/>
              <a:t>computers in the network.</a:t>
            </a:r>
          </a:p>
        </p:txBody>
      </p:sp>
      <p:sp>
        <p:nvSpPr>
          <p:cNvPr id="4" name="Slide Number Placeholder 3">
            <a:extLst>
              <a:ext uri="{FF2B5EF4-FFF2-40B4-BE49-F238E27FC236}">
                <a16:creationId xmlns:a16="http://schemas.microsoft.com/office/drawing/2014/main" id="{249BE3E0-9129-412D-BC0F-D026BB64AAF6}"/>
              </a:ext>
            </a:extLst>
          </p:cNvPr>
          <p:cNvSpPr>
            <a:spLocks noGrp="1"/>
          </p:cNvSpPr>
          <p:nvPr>
            <p:ph type="sldNum" sz="quarter" idx="12"/>
          </p:nvPr>
        </p:nvSpPr>
        <p:spPr/>
        <p:txBody>
          <a:bodyPr/>
          <a:lstStyle/>
          <a:p>
            <a:fld id="{AAE70B66-0019-4FA2-8F09-A8AEF25B5BFF}" type="slidenum">
              <a:rPr lang="nb-NO" smtClean="0"/>
              <a:t>21</a:t>
            </a:fld>
            <a:endParaRPr lang="nb-NO"/>
          </a:p>
        </p:txBody>
      </p:sp>
    </p:spTree>
    <p:extLst>
      <p:ext uri="{BB962C8B-B14F-4D97-AF65-F5344CB8AC3E}">
        <p14:creationId xmlns:p14="http://schemas.microsoft.com/office/powerpoint/2010/main" val="23329262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7527842" y="3434576"/>
            <a:ext cx="3519623" cy="3245444"/>
          </a:xfrm>
          <a:prstGeom prst="rect">
            <a:avLst/>
          </a:prstGeom>
        </p:spPr>
      </p:pic>
      <p:sp>
        <p:nvSpPr>
          <p:cNvPr id="2" name="Title 1"/>
          <p:cNvSpPr>
            <a:spLocks noGrp="1"/>
          </p:cNvSpPr>
          <p:nvPr>
            <p:ph type="title"/>
          </p:nvPr>
        </p:nvSpPr>
        <p:spPr/>
        <p:txBody>
          <a:bodyPr/>
          <a:lstStyle/>
          <a:p>
            <a:r>
              <a:rPr lang="en-US" dirty="0"/>
              <a:t>Distributed DBMSs</a:t>
            </a:r>
          </a:p>
        </p:txBody>
      </p:sp>
      <p:sp>
        <p:nvSpPr>
          <p:cNvPr id="6" name="Content Placeholder 5"/>
          <p:cNvSpPr>
            <a:spLocks noGrp="1"/>
          </p:cNvSpPr>
          <p:nvPr>
            <p:ph idx="1"/>
          </p:nvPr>
        </p:nvSpPr>
        <p:spPr>
          <a:xfrm>
            <a:off x="879858" y="1873742"/>
            <a:ext cx="10796327" cy="3023695"/>
          </a:xfrm>
        </p:spPr>
        <p:txBody>
          <a:bodyPr>
            <a:normAutofit/>
          </a:bodyPr>
          <a:lstStyle/>
          <a:p>
            <a:pPr marL="0" indent="0">
              <a:buNone/>
            </a:pPr>
            <a:r>
              <a:rPr lang="en-US" sz="2400" dirty="0">
                <a:cs typeface="Calibri Light" panose="020F0302020204030204" pitchFamily="34" charset="0"/>
              </a:rPr>
              <a:t>Users access the distributed database via applications, which are classified as those that do not require data from other sites (</a:t>
            </a:r>
            <a:r>
              <a:rPr lang="en-US" sz="2400" b="1" dirty="0">
                <a:cs typeface="Calibri Light" panose="020F0302020204030204" pitchFamily="34" charset="0"/>
              </a:rPr>
              <a:t>local applications</a:t>
            </a:r>
            <a:r>
              <a:rPr lang="en-US" sz="2400" dirty="0">
                <a:cs typeface="Calibri Light" panose="020F0302020204030204" pitchFamily="34" charset="0"/>
              </a:rPr>
              <a:t>) and those that do require data from other sites (</a:t>
            </a:r>
            <a:r>
              <a:rPr lang="en-US" sz="2400" b="1" dirty="0">
                <a:cs typeface="Calibri Light" panose="020F0302020204030204" pitchFamily="34" charset="0"/>
              </a:rPr>
              <a:t>global applications</a:t>
            </a:r>
            <a:r>
              <a:rPr lang="en-US" sz="2400" dirty="0">
                <a:cs typeface="Calibri Light" panose="020F0302020204030204" pitchFamily="34" charset="0"/>
              </a:rPr>
              <a:t>). A DDBMS is required to have at least one global application. </a:t>
            </a:r>
          </a:p>
          <a:p>
            <a:pPr marL="0" indent="0">
              <a:buNone/>
            </a:pPr>
            <a:endParaRPr lang="en-US" sz="2400" dirty="0"/>
          </a:p>
        </p:txBody>
      </p:sp>
      <p:sp>
        <p:nvSpPr>
          <p:cNvPr id="5" name="TextBox 4"/>
          <p:cNvSpPr txBox="1"/>
          <p:nvPr/>
        </p:nvSpPr>
        <p:spPr>
          <a:xfrm>
            <a:off x="8040072" y="3762797"/>
            <a:ext cx="1276143" cy="553998"/>
          </a:xfrm>
          <a:prstGeom prst="rect">
            <a:avLst/>
          </a:prstGeom>
          <a:noFill/>
        </p:spPr>
        <p:txBody>
          <a:bodyPr wrap="square" rtlCol="0">
            <a:spAutoFit/>
          </a:bodyPr>
          <a:lstStyle>
            <a:defPPr>
              <a:defRPr lang="nb-NO"/>
            </a:defPPr>
            <a:lvl1pPr>
              <a:defRPr sz="1000">
                <a:solidFill>
                  <a:srgbClr val="0070C0"/>
                </a:solidFill>
              </a:defRPr>
            </a:lvl1pPr>
          </a:lstStyle>
          <a:p>
            <a:r>
              <a:rPr lang="en-US" dirty="0"/>
              <a:t>DBMS</a:t>
            </a:r>
          </a:p>
          <a:p>
            <a:r>
              <a:rPr lang="en-US" dirty="0"/>
              <a:t>Local applications</a:t>
            </a:r>
          </a:p>
          <a:p>
            <a:r>
              <a:rPr lang="en-US" dirty="0"/>
              <a:t>Global application(s)</a:t>
            </a:r>
          </a:p>
        </p:txBody>
      </p:sp>
      <p:sp>
        <p:nvSpPr>
          <p:cNvPr id="8" name="TextBox 7"/>
          <p:cNvSpPr txBox="1"/>
          <p:nvPr/>
        </p:nvSpPr>
        <p:spPr>
          <a:xfrm>
            <a:off x="6913606" y="4743795"/>
            <a:ext cx="1329733" cy="553998"/>
          </a:xfrm>
          <a:prstGeom prst="rect">
            <a:avLst/>
          </a:prstGeom>
          <a:noFill/>
        </p:spPr>
        <p:txBody>
          <a:bodyPr wrap="square" rtlCol="0">
            <a:spAutoFit/>
          </a:bodyPr>
          <a:lstStyle>
            <a:defPPr>
              <a:defRPr lang="nb-NO"/>
            </a:defPPr>
            <a:lvl1pPr>
              <a:defRPr sz="1000">
                <a:solidFill>
                  <a:srgbClr val="0070C0"/>
                </a:solidFill>
              </a:defRPr>
            </a:lvl1pPr>
          </a:lstStyle>
          <a:p>
            <a:r>
              <a:rPr lang="en-US" dirty="0"/>
              <a:t>DBMS</a:t>
            </a:r>
          </a:p>
          <a:p>
            <a:r>
              <a:rPr lang="en-US" dirty="0"/>
              <a:t>Local applications</a:t>
            </a:r>
          </a:p>
          <a:p>
            <a:r>
              <a:rPr lang="en-US" dirty="0"/>
              <a:t>Global application(s)</a:t>
            </a:r>
          </a:p>
        </p:txBody>
      </p:sp>
      <p:sp>
        <p:nvSpPr>
          <p:cNvPr id="9" name="TextBox 8"/>
          <p:cNvSpPr txBox="1"/>
          <p:nvPr/>
        </p:nvSpPr>
        <p:spPr>
          <a:xfrm>
            <a:off x="10642509" y="4743816"/>
            <a:ext cx="1287869" cy="553998"/>
          </a:xfrm>
          <a:prstGeom prst="rect">
            <a:avLst/>
          </a:prstGeom>
          <a:noFill/>
        </p:spPr>
        <p:txBody>
          <a:bodyPr wrap="square" rtlCol="0">
            <a:spAutoFit/>
          </a:bodyPr>
          <a:lstStyle>
            <a:defPPr>
              <a:defRPr lang="nb-NO"/>
            </a:defPPr>
            <a:lvl1pPr>
              <a:defRPr sz="1000">
                <a:solidFill>
                  <a:srgbClr val="0070C0"/>
                </a:solidFill>
              </a:defRPr>
            </a:lvl1pPr>
          </a:lstStyle>
          <a:p>
            <a:r>
              <a:rPr lang="en-US" dirty="0"/>
              <a:t>DBMS</a:t>
            </a:r>
          </a:p>
          <a:p>
            <a:r>
              <a:rPr lang="en-US" dirty="0"/>
              <a:t>Local applications</a:t>
            </a:r>
          </a:p>
          <a:p>
            <a:r>
              <a:rPr lang="en-US" dirty="0"/>
              <a:t>Global application(s)</a:t>
            </a:r>
          </a:p>
        </p:txBody>
      </p:sp>
      <p:sp>
        <p:nvSpPr>
          <p:cNvPr id="10" name="TextBox 9"/>
          <p:cNvSpPr txBox="1"/>
          <p:nvPr/>
        </p:nvSpPr>
        <p:spPr>
          <a:xfrm>
            <a:off x="7568141" y="6225153"/>
            <a:ext cx="661262" cy="276999"/>
          </a:xfrm>
          <a:prstGeom prst="rect">
            <a:avLst/>
          </a:prstGeom>
          <a:noFill/>
        </p:spPr>
        <p:txBody>
          <a:bodyPr wrap="square" rtlCol="0">
            <a:spAutoFit/>
          </a:bodyPr>
          <a:lstStyle/>
          <a:p>
            <a:r>
              <a:rPr lang="en-US" sz="1200" dirty="0"/>
              <a:t>Replica</a:t>
            </a:r>
          </a:p>
        </p:txBody>
      </p:sp>
      <p:sp>
        <p:nvSpPr>
          <p:cNvPr id="17" name="TextBox 16"/>
          <p:cNvSpPr txBox="1"/>
          <p:nvPr/>
        </p:nvSpPr>
        <p:spPr>
          <a:xfrm>
            <a:off x="10572536" y="6331055"/>
            <a:ext cx="661262" cy="276999"/>
          </a:xfrm>
          <a:prstGeom prst="rect">
            <a:avLst/>
          </a:prstGeom>
          <a:noFill/>
        </p:spPr>
        <p:txBody>
          <a:bodyPr wrap="square" rtlCol="0">
            <a:spAutoFit/>
          </a:bodyPr>
          <a:lstStyle/>
          <a:p>
            <a:r>
              <a:rPr lang="en-US" sz="1200" dirty="0"/>
              <a:t>Replica</a:t>
            </a:r>
          </a:p>
        </p:txBody>
      </p:sp>
      <p:sp>
        <p:nvSpPr>
          <p:cNvPr id="18" name="TextBox 17"/>
          <p:cNvSpPr txBox="1"/>
          <p:nvPr/>
        </p:nvSpPr>
        <p:spPr>
          <a:xfrm>
            <a:off x="10241905" y="4285707"/>
            <a:ext cx="661262" cy="276999"/>
          </a:xfrm>
          <a:prstGeom prst="rect">
            <a:avLst/>
          </a:prstGeom>
          <a:noFill/>
        </p:spPr>
        <p:txBody>
          <a:bodyPr wrap="square" rtlCol="0">
            <a:spAutoFit/>
          </a:bodyPr>
          <a:lstStyle/>
          <a:p>
            <a:r>
              <a:rPr lang="en-US" sz="1200" dirty="0"/>
              <a:t>Replica</a:t>
            </a:r>
          </a:p>
        </p:txBody>
      </p:sp>
      <p:sp>
        <p:nvSpPr>
          <p:cNvPr id="19" name="TextBox 18"/>
          <p:cNvSpPr txBox="1"/>
          <p:nvPr/>
        </p:nvSpPr>
        <p:spPr>
          <a:xfrm>
            <a:off x="3200240" y="6502152"/>
            <a:ext cx="5444496" cy="338554"/>
          </a:xfrm>
          <a:prstGeom prst="rect">
            <a:avLst/>
          </a:prstGeom>
          <a:noFill/>
        </p:spPr>
        <p:txBody>
          <a:bodyPr wrap="square" rtlCol="0">
            <a:spAutoFit/>
          </a:bodyPr>
          <a:lstStyle/>
          <a:p>
            <a:r>
              <a:rPr lang="en-US" sz="1600" dirty="0">
                <a:solidFill>
                  <a:srgbClr val="FF0000"/>
                </a:solidFill>
              </a:rPr>
              <a:t>It is not necessary for every site to have its own local database</a:t>
            </a:r>
          </a:p>
        </p:txBody>
      </p:sp>
      <p:cxnSp>
        <p:nvCxnSpPr>
          <p:cNvPr id="21" name="Straight Arrow Connector 20"/>
          <p:cNvCxnSpPr/>
          <p:nvPr/>
        </p:nvCxnSpPr>
        <p:spPr>
          <a:xfrm flipV="1">
            <a:off x="8489754" y="6331055"/>
            <a:ext cx="687091" cy="38229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8046199" y="5809654"/>
            <a:ext cx="1270016" cy="553998"/>
          </a:xfrm>
          <a:prstGeom prst="rect">
            <a:avLst/>
          </a:prstGeom>
          <a:noFill/>
        </p:spPr>
        <p:txBody>
          <a:bodyPr wrap="square" rtlCol="0">
            <a:spAutoFit/>
          </a:bodyPr>
          <a:lstStyle/>
          <a:p>
            <a:r>
              <a:rPr lang="en-US" sz="1000" dirty="0">
                <a:solidFill>
                  <a:srgbClr val="0070C0"/>
                </a:solidFill>
              </a:rPr>
              <a:t>DBMS</a:t>
            </a:r>
          </a:p>
          <a:p>
            <a:r>
              <a:rPr lang="en-US" sz="1000" dirty="0">
                <a:solidFill>
                  <a:srgbClr val="0070C0"/>
                </a:solidFill>
              </a:rPr>
              <a:t>Local applications</a:t>
            </a:r>
          </a:p>
          <a:p>
            <a:r>
              <a:rPr lang="en-US" sz="1000" dirty="0">
                <a:solidFill>
                  <a:srgbClr val="0070C0"/>
                </a:solidFill>
              </a:rPr>
              <a:t>Global application(s)</a:t>
            </a:r>
          </a:p>
        </p:txBody>
      </p:sp>
      <p:sp>
        <p:nvSpPr>
          <p:cNvPr id="4" name="Slide Number Placeholder 3">
            <a:extLst>
              <a:ext uri="{FF2B5EF4-FFF2-40B4-BE49-F238E27FC236}">
                <a16:creationId xmlns:a16="http://schemas.microsoft.com/office/drawing/2014/main" id="{9E963CB1-6A00-4DE9-80BB-90FE7FAFC2C5}"/>
              </a:ext>
            </a:extLst>
          </p:cNvPr>
          <p:cNvSpPr>
            <a:spLocks noGrp="1"/>
          </p:cNvSpPr>
          <p:nvPr>
            <p:ph type="sldNum" sz="quarter" idx="12"/>
          </p:nvPr>
        </p:nvSpPr>
        <p:spPr/>
        <p:txBody>
          <a:bodyPr/>
          <a:lstStyle/>
          <a:p>
            <a:fld id="{AAE70B66-0019-4FA2-8F09-A8AEF25B5BFF}" type="slidenum">
              <a:rPr lang="nb-NO" smtClean="0"/>
              <a:t>22</a:t>
            </a:fld>
            <a:endParaRPr lang="nb-NO"/>
          </a:p>
        </p:txBody>
      </p:sp>
    </p:spTree>
    <p:extLst>
      <p:ext uri="{BB962C8B-B14F-4D97-AF65-F5344CB8AC3E}">
        <p14:creationId xmlns:p14="http://schemas.microsoft.com/office/powerpoint/2010/main" val="10099381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p:cTn id="39" dur="500" fill="hold"/>
                                        <p:tgtEl>
                                          <p:spTgt spid="17"/>
                                        </p:tgtEl>
                                        <p:attrNameLst>
                                          <p:attrName>ppt_w</p:attrName>
                                        </p:attrNameLst>
                                      </p:cBhvr>
                                      <p:tavLst>
                                        <p:tav tm="0">
                                          <p:val>
                                            <p:fltVal val="0"/>
                                          </p:val>
                                        </p:tav>
                                        <p:tav tm="100000">
                                          <p:val>
                                            <p:strVal val="#ppt_w"/>
                                          </p:val>
                                        </p:tav>
                                      </p:tavLst>
                                    </p:anim>
                                    <p:anim calcmode="lin" valueType="num">
                                      <p:cBhvr>
                                        <p:cTn id="40" dur="500" fill="hold"/>
                                        <p:tgtEl>
                                          <p:spTgt spid="17"/>
                                        </p:tgtEl>
                                        <p:attrNameLst>
                                          <p:attrName>ppt_h</p:attrName>
                                        </p:attrNameLst>
                                      </p:cBhvr>
                                      <p:tavLst>
                                        <p:tav tm="0">
                                          <p:val>
                                            <p:fltVal val="0"/>
                                          </p:val>
                                        </p:tav>
                                        <p:tav tm="100000">
                                          <p:val>
                                            <p:strVal val="#ppt_h"/>
                                          </p:val>
                                        </p:tav>
                                      </p:tavLst>
                                    </p:anim>
                                    <p:animEffect transition="in" filter="fade">
                                      <p:cBhvr>
                                        <p:cTn id="41" dur="500"/>
                                        <p:tgtEl>
                                          <p:spTgt spid="17"/>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18"/>
                                        </p:tgtEl>
                                        <p:attrNameLst>
                                          <p:attrName>style.visibility</p:attrName>
                                        </p:attrNameLst>
                                      </p:cBhvr>
                                      <p:to>
                                        <p:strVal val="visible"/>
                                      </p:to>
                                    </p:set>
                                    <p:anim calcmode="lin" valueType="num">
                                      <p:cBhvr>
                                        <p:cTn id="44" dur="500" fill="hold"/>
                                        <p:tgtEl>
                                          <p:spTgt spid="18"/>
                                        </p:tgtEl>
                                        <p:attrNameLst>
                                          <p:attrName>ppt_w</p:attrName>
                                        </p:attrNameLst>
                                      </p:cBhvr>
                                      <p:tavLst>
                                        <p:tav tm="0">
                                          <p:val>
                                            <p:fltVal val="0"/>
                                          </p:val>
                                        </p:tav>
                                        <p:tav tm="100000">
                                          <p:val>
                                            <p:strVal val="#ppt_w"/>
                                          </p:val>
                                        </p:tav>
                                      </p:tavLst>
                                    </p:anim>
                                    <p:anim calcmode="lin" valueType="num">
                                      <p:cBhvr>
                                        <p:cTn id="45" dur="500" fill="hold"/>
                                        <p:tgtEl>
                                          <p:spTgt spid="18"/>
                                        </p:tgtEl>
                                        <p:attrNameLst>
                                          <p:attrName>ppt_h</p:attrName>
                                        </p:attrNameLst>
                                      </p:cBhvr>
                                      <p:tavLst>
                                        <p:tav tm="0">
                                          <p:val>
                                            <p:fltVal val="0"/>
                                          </p:val>
                                        </p:tav>
                                        <p:tav tm="100000">
                                          <p:val>
                                            <p:strVal val="#ppt_h"/>
                                          </p:val>
                                        </p:tav>
                                      </p:tavLst>
                                    </p:anim>
                                    <p:animEffect transition="in" filter="fade">
                                      <p:cBhvr>
                                        <p:cTn id="46" dur="500"/>
                                        <p:tgtEl>
                                          <p:spTgt spid="18"/>
                                        </p:tgtEl>
                                      </p:cBhvr>
                                    </p:animEffect>
                                  </p:childTnLst>
                                </p:cTn>
                              </p:par>
                            </p:childTnLst>
                          </p:cTn>
                        </p:par>
                      </p:childTnLst>
                    </p:cTn>
                  </p:par>
                  <p:par>
                    <p:cTn id="47" fill="hold">
                      <p:stCondLst>
                        <p:cond delay="indefinite"/>
                      </p:stCondLst>
                      <p:childTnLst>
                        <p:par>
                          <p:cTn id="48" fill="hold">
                            <p:stCondLst>
                              <p:cond delay="0"/>
                            </p:stCondLst>
                            <p:childTnLst>
                              <p:par>
                                <p:cTn id="49" presetID="31" presetClass="entr" presetSubtype="0" fill="hold" nodeType="clickEffect">
                                  <p:stCondLst>
                                    <p:cond delay="0"/>
                                  </p:stCondLst>
                                  <p:childTnLst>
                                    <p:set>
                                      <p:cBhvr>
                                        <p:cTn id="50" dur="1" fill="hold">
                                          <p:stCondLst>
                                            <p:cond delay="0"/>
                                          </p:stCondLst>
                                        </p:cTn>
                                        <p:tgtEl>
                                          <p:spTgt spid="21"/>
                                        </p:tgtEl>
                                        <p:attrNameLst>
                                          <p:attrName>style.visibility</p:attrName>
                                        </p:attrNameLst>
                                      </p:cBhvr>
                                      <p:to>
                                        <p:strVal val="visible"/>
                                      </p:to>
                                    </p:set>
                                    <p:anim calcmode="lin" valueType="num">
                                      <p:cBhvr>
                                        <p:cTn id="51" dur="1000" fill="hold"/>
                                        <p:tgtEl>
                                          <p:spTgt spid="21"/>
                                        </p:tgtEl>
                                        <p:attrNameLst>
                                          <p:attrName>ppt_w</p:attrName>
                                        </p:attrNameLst>
                                      </p:cBhvr>
                                      <p:tavLst>
                                        <p:tav tm="0">
                                          <p:val>
                                            <p:fltVal val="0"/>
                                          </p:val>
                                        </p:tav>
                                        <p:tav tm="100000">
                                          <p:val>
                                            <p:strVal val="#ppt_w"/>
                                          </p:val>
                                        </p:tav>
                                      </p:tavLst>
                                    </p:anim>
                                    <p:anim calcmode="lin" valueType="num">
                                      <p:cBhvr>
                                        <p:cTn id="52" dur="1000" fill="hold"/>
                                        <p:tgtEl>
                                          <p:spTgt spid="21"/>
                                        </p:tgtEl>
                                        <p:attrNameLst>
                                          <p:attrName>ppt_h</p:attrName>
                                        </p:attrNameLst>
                                      </p:cBhvr>
                                      <p:tavLst>
                                        <p:tav tm="0">
                                          <p:val>
                                            <p:fltVal val="0"/>
                                          </p:val>
                                        </p:tav>
                                        <p:tav tm="100000">
                                          <p:val>
                                            <p:strVal val="#ppt_h"/>
                                          </p:val>
                                        </p:tav>
                                      </p:tavLst>
                                    </p:anim>
                                    <p:anim calcmode="lin" valueType="num">
                                      <p:cBhvr>
                                        <p:cTn id="53" dur="1000" fill="hold"/>
                                        <p:tgtEl>
                                          <p:spTgt spid="21"/>
                                        </p:tgtEl>
                                        <p:attrNameLst>
                                          <p:attrName>style.rotation</p:attrName>
                                        </p:attrNameLst>
                                      </p:cBhvr>
                                      <p:tavLst>
                                        <p:tav tm="0">
                                          <p:val>
                                            <p:fltVal val="90"/>
                                          </p:val>
                                        </p:tav>
                                        <p:tav tm="100000">
                                          <p:val>
                                            <p:fltVal val="0"/>
                                          </p:val>
                                        </p:tav>
                                      </p:tavLst>
                                    </p:anim>
                                    <p:animEffect transition="in" filter="fade">
                                      <p:cBhvr>
                                        <p:cTn id="54" dur="1000"/>
                                        <p:tgtEl>
                                          <p:spTgt spid="21"/>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p:cTn id="57" dur="500" fill="hold"/>
                                        <p:tgtEl>
                                          <p:spTgt spid="22"/>
                                        </p:tgtEl>
                                        <p:attrNameLst>
                                          <p:attrName>ppt_w</p:attrName>
                                        </p:attrNameLst>
                                      </p:cBhvr>
                                      <p:tavLst>
                                        <p:tav tm="0">
                                          <p:val>
                                            <p:fltVal val="0"/>
                                          </p:val>
                                        </p:tav>
                                        <p:tav tm="100000">
                                          <p:val>
                                            <p:strVal val="#ppt_w"/>
                                          </p:val>
                                        </p:tav>
                                      </p:tavLst>
                                    </p:anim>
                                    <p:anim calcmode="lin" valueType="num">
                                      <p:cBhvr>
                                        <p:cTn id="58" dur="500" fill="hold"/>
                                        <p:tgtEl>
                                          <p:spTgt spid="22"/>
                                        </p:tgtEl>
                                        <p:attrNameLst>
                                          <p:attrName>ppt_h</p:attrName>
                                        </p:attrNameLst>
                                      </p:cBhvr>
                                      <p:tavLst>
                                        <p:tav tm="0">
                                          <p:val>
                                            <p:fltVal val="0"/>
                                          </p:val>
                                        </p:tav>
                                        <p:tav tm="100000">
                                          <p:val>
                                            <p:strVal val="#ppt_h"/>
                                          </p:val>
                                        </p:tav>
                                      </p:tavLst>
                                    </p:anim>
                                    <p:animEffect transition="in" filter="fade">
                                      <p:cBhvr>
                                        <p:cTn id="59" dur="500"/>
                                        <p:tgtEl>
                                          <p:spTgt spid="22"/>
                                        </p:tgtEl>
                                      </p:cBhvr>
                                    </p:animEffect>
                                  </p:childTnLst>
                                </p:cTn>
                              </p:par>
                              <p:par>
                                <p:cTn id="60" presetID="31" presetClass="entr" presetSubtype="0" fill="hold" grpId="0" nodeType="withEffect">
                                  <p:stCondLst>
                                    <p:cond delay="0"/>
                                  </p:stCondLst>
                                  <p:childTnLst>
                                    <p:set>
                                      <p:cBhvr>
                                        <p:cTn id="61" dur="1" fill="hold">
                                          <p:stCondLst>
                                            <p:cond delay="0"/>
                                          </p:stCondLst>
                                        </p:cTn>
                                        <p:tgtEl>
                                          <p:spTgt spid="19"/>
                                        </p:tgtEl>
                                        <p:attrNameLst>
                                          <p:attrName>style.visibility</p:attrName>
                                        </p:attrNameLst>
                                      </p:cBhvr>
                                      <p:to>
                                        <p:strVal val="visible"/>
                                      </p:to>
                                    </p:set>
                                    <p:anim calcmode="lin" valueType="num">
                                      <p:cBhvr>
                                        <p:cTn id="62" dur="1000" fill="hold"/>
                                        <p:tgtEl>
                                          <p:spTgt spid="19"/>
                                        </p:tgtEl>
                                        <p:attrNameLst>
                                          <p:attrName>ppt_w</p:attrName>
                                        </p:attrNameLst>
                                      </p:cBhvr>
                                      <p:tavLst>
                                        <p:tav tm="0">
                                          <p:val>
                                            <p:fltVal val="0"/>
                                          </p:val>
                                        </p:tav>
                                        <p:tav tm="100000">
                                          <p:val>
                                            <p:strVal val="#ppt_w"/>
                                          </p:val>
                                        </p:tav>
                                      </p:tavLst>
                                    </p:anim>
                                    <p:anim calcmode="lin" valueType="num">
                                      <p:cBhvr>
                                        <p:cTn id="63" dur="1000" fill="hold"/>
                                        <p:tgtEl>
                                          <p:spTgt spid="19"/>
                                        </p:tgtEl>
                                        <p:attrNameLst>
                                          <p:attrName>ppt_h</p:attrName>
                                        </p:attrNameLst>
                                      </p:cBhvr>
                                      <p:tavLst>
                                        <p:tav tm="0">
                                          <p:val>
                                            <p:fltVal val="0"/>
                                          </p:val>
                                        </p:tav>
                                        <p:tav tm="100000">
                                          <p:val>
                                            <p:strVal val="#ppt_h"/>
                                          </p:val>
                                        </p:tav>
                                      </p:tavLst>
                                    </p:anim>
                                    <p:anim calcmode="lin" valueType="num">
                                      <p:cBhvr>
                                        <p:cTn id="64" dur="1000" fill="hold"/>
                                        <p:tgtEl>
                                          <p:spTgt spid="19"/>
                                        </p:tgtEl>
                                        <p:attrNameLst>
                                          <p:attrName>style.rotation</p:attrName>
                                        </p:attrNameLst>
                                      </p:cBhvr>
                                      <p:tavLst>
                                        <p:tav tm="0">
                                          <p:val>
                                            <p:fltVal val="90"/>
                                          </p:val>
                                        </p:tav>
                                        <p:tav tm="100000">
                                          <p:val>
                                            <p:fltVal val="0"/>
                                          </p:val>
                                        </p:tav>
                                      </p:tavLst>
                                    </p:anim>
                                    <p:animEffect transition="in" filter="fade">
                                      <p:cBhvr>
                                        <p:cTn id="65"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5" grpId="0"/>
      <p:bldP spid="8" grpId="0"/>
      <p:bldP spid="9" grpId="0"/>
      <p:bldP spid="10" grpId="0"/>
      <p:bldP spid="17" grpId="0"/>
      <p:bldP spid="18" grpId="0"/>
      <p:bldP spid="19" grpId="0"/>
      <p:bldP spid="2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Distributed Processing </a:t>
            </a:r>
          </a:p>
        </p:txBody>
      </p:sp>
      <p:sp>
        <p:nvSpPr>
          <p:cNvPr id="5" name="Content Placeholder 4">
            <a:extLst>
              <a:ext uri="{FF2B5EF4-FFF2-40B4-BE49-F238E27FC236}">
                <a16:creationId xmlns:a16="http://schemas.microsoft.com/office/drawing/2014/main" id="{B5526A89-AE95-904F-7C4D-A2B33BFAD01B}"/>
              </a:ext>
            </a:extLst>
          </p:cNvPr>
          <p:cNvSpPr>
            <a:spLocks noGrp="1"/>
          </p:cNvSpPr>
          <p:nvPr>
            <p:ph idx="1"/>
          </p:nvPr>
        </p:nvSpPr>
        <p:spPr>
          <a:xfrm>
            <a:off x="783004" y="2126457"/>
            <a:ext cx="6871561" cy="3800208"/>
          </a:xfrm>
        </p:spPr>
        <p:txBody>
          <a:bodyPr>
            <a:normAutofit/>
          </a:bodyPr>
          <a:lstStyle/>
          <a:p>
            <a:pPr marL="234945" marR="0" lvl="0" indent="-234945" algn="l" defTabSz="609585" rtl="0" eaLnBrk="1" fontAlgn="auto" latinLnBrk="0" hangingPunct="1">
              <a:lnSpc>
                <a:spcPct val="100000"/>
              </a:lnSpc>
              <a:spcBef>
                <a:spcPct val="20000"/>
              </a:spcBef>
              <a:spcAft>
                <a:spcPts val="0"/>
              </a:spcAft>
              <a:buClrTx/>
              <a:buSzTx/>
              <a:buFont typeface="Arial"/>
              <a:buChar char="•"/>
              <a:tabLst/>
              <a:defRPr/>
            </a:pPr>
            <a:r>
              <a:rPr lang="en-US" sz="2400" dirty="0">
                <a:solidFill>
                  <a:srgbClr val="252525"/>
                </a:solidFill>
              </a:rPr>
              <a:t>It is important to distinguish between a </a:t>
            </a:r>
            <a:r>
              <a:rPr lang="en-US" sz="2400" b="1" dirty="0">
                <a:solidFill>
                  <a:srgbClr val="252525"/>
                </a:solidFill>
              </a:rPr>
              <a:t>distributed DBMS</a:t>
            </a:r>
            <a:r>
              <a:rPr lang="en-US" sz="2400" dirty="0">
                <a:solidFill>
                  <a:srgbClr val="252525"/>
                </a:solidFill>
              </a:rPr>
              <a:t> and </a:t>
            </a:r>
            <a:r>
              <a:rPr lang="en-US" sz="2400" b="1" dirty="0">
                <a:solidFill>
                  <a:srgbClr val="252525"/>
                </a:solidFill>
              </a:rPr>
              <a:t>distributed processing</a:t>
            </a:r>
          </a:p>
          <a:p>
            <a:pPr marL="234945" marR="0" lvl="0" indent="-234945" algn="l" defTabSz="609585" rtl="0" eaLnBrk="1" fontAlgn="auto" latinLnBrk="0" hangingPunct="1">
              <a:lnSpc>
                <a:spcPct val="100000"/>
              </a:lnSpc>
              <a:spcBef>
                <a:spcPct val="20000"/>
              </a:spcBef>
              <a:spcAft>
                <a:spcPts val="0"/>
              </a:spcAft>
              <a:buClrTx/>
              <a:buSzTx/>
              <a:buFont typeface="Arial"/>
              <a:buChar char="•"/>
              <a:tabLst/>
              <a:defRPr/>
            </a:pPr>
            <a:r>
              <a:rPr kumimoji="0" lang="en-US" sz="2400" b="1" i="0" u="sng" strike="noStrike" kern="1200" cap="none" spc="0" normalizeH="0" baseline="0" noProof="0" dirty="0">
                <a:ln>
                  <a:noFill/>
                </a:ln>
                <a:solidFill>
                  <a:srgbClr val="4B4CAD">
                    <a:lumMod val="75000"/>
                  </a:srgbClr>
                </a:solidFill>
                <a:effectLst/>
                <a:uLnTx/>
                <a:uFillTx/>
                <a:latin typeface="Calibri"/>
                <a:ea typeface="+mn-ea"/>
                <a:cs typeface="Calibri"/>
              </a:rPr>
              <a:t>Distributed processing:</a:t>
            </a:r>
          </a:p>
          <a:p>
            <a:pPr lvl="1" indent="-234945" defTabSz="609585">
              <a:buFont typeface="Arial"/>
              <a:buChar char="•"/>
              <a:defRPr/>
            </a:pPr>
            <a:r>
              <a:rPr kumimoji="0" lang="en-US" sz="2400" b="0" i="0" u="none" strike="noStrike" kern="1200" cap="none" spc="0" normalizeH="0" baseline="0" noProof="0" dirty="0">
                <a:ln>
                  <a:noFill/>
                </a:ln>
                <a:solidFill>
                  <a:srgbClr val="252525"/>
                </a:solidFill>
                <a:effectLst/>
                <a:uLnTx/>
                <a:uFillTx/>
                <a:latin typeface="Calibri"/>
                <a:ea typeface="+mn-ea"/>
                <a:cs typeface="Calibri"/>
              </a:rPr>
              <a:t>The data is centralized</a:t>
            </a:r>
          </a:p>
          <a:p>
            <a:pPr lvl="1" indent="-234945" defTabSz="609585">
              <a:buFont typeface="Arial"/>
              <a:buChar char="•"/>
              <a:defRPr/>
            </a:pPr>
            <a:r>
              <a:rPr kumimoji="0" lang="en-US" sz="2400" b="0" i="0" u="none" strike="noStrike" kern="1200" cap="none" spc="0" normalizeH="0" baseline="0" noProof="0" dirty="0">
                <a:ln>
                  <a:noFill/>
                </a:ln>
                <a:solidFill>
                  <a:srgbClr val="252525"/>
                </a:solidFill>
                <a:effectLst/>
                <a:uLnTx/>
                <a:uFillTx/>
                <a:latin typeface="Calibri"/>
                <a:ea typeface="+mn-ea"/>
                <a:cs typeface="Calibri"/>
              </a:rPr>
              <a:t>The users access the data over the network</a:t>
            </a:r>
          </a:p>
          <a:p>
            <a:pPr lvl="1" indent="-234945" defTabSz="609585">
              <a:buFont typeface="Arial"/>
              <a:buChar char="•"/>
              <a:defRPr/>
            </a:pPr>
            <a:r>
              <a:rPr kumimoji="0" lang="en-US" sz="2400" b="0" i="0" u="none" strike="noStrike" kern="1200" cap="none" spc="0" normalizeH="0" baseline="0" noProof="0" dirty="0">
                <a:ln>
                  <a:noFill/>
                </a:ln>
                <a:solidFill>
                  <a:srgbClr val="252525"/>
                </a:solidFill>
                <a:effectLst/>
                <a:uLnTx/>
                <a:uFillTx/>
                <a:latin typeface="Calibri"/>
                <a:ea typeface="+mn-ea"/>
                <a:cs typeface="Calibri"/>
              </a:rPr>
              <a:t>We do not consider this to be a distributed DBMS, but we consider it a distributed processing. </a:t>
            </a:r>
          </a:p>
        </p:txBody>
      </p:sp>
      <p:sp>
        <p:nvSpPr>
          <p:cNvPr id="3" name="Slide Number Placeholder 2">
            <a:extLst>
              <a:ext uri="{FF2B5EF4-FFF2-40B4-BE49-F238E27FC236}">
                <a16:creationId xmlns:a16="http://schemas.microsoft.com/office/drawing/2014/main" id="{BC90CF72-2AD6-43C3-B225-A262AE4AD95C}"/>
              </a:ext>
            </a:extLst>
          </p:cNvPr>
          <p:cNvSpPr>
            <a:spLocks noGrp="1"/>
          </p:cNvSpPr>
          <p:nvPr>
            <p:ph type="sldNum" sz="quarter" idx="12"/>
          </p:nvPr>
        </p:nvSpPr>
        <p:spPr/>
        <p:txBody>
          <a:bodyPr/>
          <a:lstStyle/>
          <a:p>
            <a:fld id="{AAE70B66-0019-4FA2-8F09-A8AEF25B5BFF}" type="slidenum">
              <a:rPr lang="nb-NO" smtClean="0"/>
              <a:t>23</a:t>
            </a:fld>
            <a:endParaRPr lang="nb-NO"/>
          </a:p>
        </p:txBody>
      </p:sp>
      <p:pic>
        <p:nvPicPr>
          <p:cNvPr id="4" name="Picture 3"/>
          <p:cNvPicPr>
            <a:picLocks noChangeAspect="1"/>
          </p:cNvPicPr>
          <p:nvPr/>
        </p:nvPicPr>
        <p:blipFill>
          <a:blip r:embed="rId2"/>
          <a:stretch>
            <a:fillRect/>
          </a:stretch>
        </p:blipFill>
        <p:spPr>
          <a:xfrm>
            <a:off x="7566862" y="1854160"/>
            <a:ext cx="3923737" cy="4072505"/>
          </a:xfrm>
          <a:prstGeom prst="rect">
            <a:avLst/>
          </a:prstGeom>
        </p:spPr>
      </p:pic>
      <p:sp>
        <p:nvSpPr>
          <p:cNvPr id="11" name="TextBox 10">
            <a:extLst>
              <a:ext uri="{FF2B5EF4-FFF2-40B4-BE49-F238E27FC236}">
                <a16:creationId xmlns:a16="http://schemas.microsoft.com/office/drawing/2014/main" id="{37CE1E85-7074-54C0-B065-04CAFE048DC9}"/>
              </a:ext>
            </a:extLst>
          </p:cNvPr>
          <p:cNvSpPr txBox="1"/>
          <p:nvPr/>
        </p:nvSpPr>
        <p:spPr>
          <a:xfrm>
            <a:off x="8053676" y="6066944"/>
            <a:ext cx="2950107" cy="338554"/>
          </a:xfrm>
          <a:prstGeom prst="rect">
            <a:avLst/>
          </a:prstGeom>
          <a:noFill/>
        </p:spPr>
        <p:txBody>
          <a:bodyPr wrap="square" rtlCol="0">
            <a:spAutoFit/>
          </a:bodyPr>
          <a:lstStyle/>
          <a:p>
            <a:r>
              <a:rPr lang="en-US" sz="1600" dirty="0">
                <a:solidFill>
                  <a:srgbClr val="FF0000"/>
                </a:solidFill>
              </a:rPr>
              <a:t>distributed processing topology</a:t>
            </a:r>
          </a:p>
        </p:txBody>
      </p:sp>
    </p:spTree>
    <p:extLst>
      <p:ext uri="{BB962C8B-B14F-4D97-AF65-F5344CB8AC3E}">
        <p14:creationId xmlns:p14="http://schemas.microsoft.com/office/powerpoint/2010/main" val="12306997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31"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1000" fill="hold"/>
                                        <p:tgtEl>
                                          <p:spTgt spid="11"/>
                                        </p:tgtEl>
                                        <p:attrNameLst>
                                          <p:attrName>ppt_w</p:attrName>
                                        </p:attrNameLst>
                                      </p:cBhvr>
                                      <p:tavLst>
                                        <p:tav tm="0">
                                          <p:val>
                                            <p:fltVal val="0"/>
                                          </p:val>
                                        </p:tav>
                                        <p:tav tm="100000">
                                          <p:val>
                                            <p:strVal val="#ppt_w"/>
                                          </p:val>
                                        </p:tav>
                                      </p:tavLst>
                                    </p:anim>
                                    <p:anim calcmode="lin" valueType="num">
                                      <p:cBhvr>
                                        <p:cTn id="13" dur="1000" fill="hold"/>
                                        <p:tgtEl>
                                          <p:spTgt spid="11"/>
                                        </p:tgtEl>
                                        <p:attrNameLst>
                                          <p:attrName>ppt_h</p:attrName>
                                        </p:attrNameLst>
                                      </p:cBhvr>
                                      <p:tavLst>
                                        <p:tav tm="0">
                                          <p:val>
                                            <p:fltVal val="0"/>
                                          </p:val>
                                        </p:tav>
                                        <p:tav tm="100000">
                                          <p:val>
                                            <p:strVal val="#ppt_h"/>
                                          </p:val>
                                        </p:tav>
                                      </p:tavLst>
                                    </p:anim>
                                    <p:anim calcmode="lin" valueType="num">
                                      <p:cBhvr>
                                        <p:cTn id="14" dur="1000" fill="hold"/>
                                        <p:tgtEl>
                                          <p:spTgt spid="11"/>
                                        </p:tgtEl>
                                        <p:attrNameLst>
                                          <p:attrName>style.rotation</p:attrName>
                                        </p:attrNameLst>
                                      </p:cBhvr>
                                      <p:tavLst>
                                        <p:tav tm="0">
                                          <p:val>
                                            <p:fltVal val="90"/>
                                          </p:val>
                                        </p:tav>
                                        <p:tav tm="100000">
                                          <p:val>
                                            <p:fltVal val="0"/>
                                          </p:val>
                                        </p:tav>
                                      </p:tavLst>
                                    </p:anim>
                                    <p:animEffect transition="in" filter="fade">
                                      <p:cBhvr>
                                        <p:cTn id="15"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t>Cloud</a:t>
            </a:r>
            <a:r>
              <a:rPr lang="nb-NO" dirty="0"/>
              <a:t> Computing</a:t>
            </a:r>
          </a:p>
        </p:txBody>
      </p:sp>
      <p:sp>
        <p:nvSpPr>
          <p:cNvPr id="2" name="Slide Number Placeholder 1">
            <a:extLst>
              <a:ext uri="{FF2B5EF4-FFF2-40B4-BE49-F238E27FC236}">
                <a16:creationId xmlns:a16="http://schemas.microsoft.com/office/drawing/2014/main" id="{D89A5EA0-8189-48CC-B94B-03494BB9EC03}"/>
              </a:ext>
            </a:extLst>
          </p:cNvPr>
          <p:cNvSpPr>
            <a:spLocks noGrp="1"/>
          </p:cNvSpPr>
          <p:nvPr>
            <p:ph type="sldNum" sz="quarter" idx="12"/>
          </p:nvPr>
        </p:nvSpPr>
        <p:spPr/>
        <p:txBody>
          <a:bodyPr/>
          <a:lstStyle/>
          <a:p>
            <a:fld id="{AAE70B66-0019-4FA2-8F09-A8AEF25B5BFF}" type="slidenum">
              <a:rPr lang="nb-NO" smtClean="0"/>
              <a:t>24</a:t>
            </a:fld>
            <a:endParaRPr lang="nb-NO"/>
          </a:p>
        </p:txBody>
      </p:sp>
    </p:spTree>
    <p:extLst>
      <p:ext uri="{BB962C8B-B14F-4D97-AF65-F5344CB8AC3E}">
        <p14:creationId xmlns:p14="http://schemas.microsoft.com/office/powerpoint/2010/main" val="986685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 Computing </a:t>
            </a:r>
            <a:r>
              <a:rPr lang="en-GB" sz="2000" b="0" dirty="0"/>
              <a:t>(1 of 2)</a:t>
            </a:r>
            <a:endParaRPr lang="en-US" sz="2000" b="0" dirty="0"/>
          </a:p>
        </p:txBody>
      </p:sp>
      <p:sp>
        <p:nvSpPr>
          <p:cNvPr id="3" name="Text Placeholder 2"/>
          <p:cNvSpPr>
            <a:spLocks noGrp="1"/>
          </p:cNvSpPr>
          <p:nvPr>
            <p:ph idx="1"/>
          </p:nvPr>
        </p:nvSpPr>
        <p:spPr/>
        <p:txBody>
          <a:bodyPr/>
          <a:lstStyle/>
          <a:p>
            <a:r>
              <a:rPr lang="en-US" altLang="en-US" sz="2400" dirty="0"/>
              <a:t>The National Institute of Standards and Technology (NIST) provided this definition for cloud computing:</a:t>
            </a:r>
          </a:p>
          <a:p>
            <a:endParaRPr lang="en-US" altLang="en-US" sz="2400" dirty="0"/>
          </a:p>
          <a:p>
            <a:r>
              <a:rPr lang="en-US" altLang="en-US" sz="2400" dirty="0"/>
              <a:t>A model for enabling ubiquitous, convenient, on-demand network access to a shared pool of configurable computing resources (e.g. networks, servers, storage, applications, and services) that can be rapidly provisioned and released with minimal management effort </a:t>
            </a:r>
            <a:r>
              <a:rPr lang="en-GB" altLang="en-US" sz="2400" dirty="0"/>
              <a:t>or service provider interaction.</a:t>
            </a:r>
          </a:p>
        </p:txBody>
      </p:sp>
      <p:sp>
        <p:nvSpPr>
          <p:cNvPr id="4" name="Rectangle 3"/>
          <p:cNvSpPr/>
          <p:nvPr/>
        </p:nvSpPr>
        <p:spPr>
          <a:xfrm>
            <a:off x="2690216" y="6088559"/>
            <a:ext cx="6893169" cy="769441"/>
          </a:xfrm>
          <a:prstGeom prst="rect">
            <a:avLst/>
          </a:prstGeom>
        </p:spPr>
        <p:txBody>
          <a:bodyPr wrap="square">
            <a:spAutoFit/>
          </a:bodyPr>
          <a:lstStyle/>
          <a:p>
            <a:r>
              <a:rPr lang="en-US" sz="1100" dirty="0"/>
              <a:t>Mell, P., &amp; </a:t>
            </a:r>
            <a:r>
              <a:rPr lang="en-US" sz="1100" dirty="0" err="1"/>
              <a:t>Grance</a:t>
            </a:r>
            <a:r>
              <a:rPr lang="en-US" sz="1100" dirty="0"/>
              <a:t>, T. (2011). The NIST Definition of Cloud Computing ( Draft ) Recommendations of the National Institute of Standards and Technology. Retrieved from </a:t>
            </a:r>
            <a:r>
              <a:rPr lang="en-US" sz="1100" dirty="0">
                <a:hlinkClick r:id="rId3"/>
              </a:rPr>
              <a:t>https://nvlpubs.nist.gov/nistpubs/Legacy/SP/nistspecialpublication800-145.pdf</a:t>
            </a:r>
            <a:endParaRPr lang="nb-NO" sz="1100" dirty="0"/>
          </a:p>
          <a:p>
            <a:endParaRPr lang="en-US" altLang="en-US" sz="1100" dirty="0"/>
          </a:p>
        </p:txBody>
      </p:sp>
      <p:sp>
        <p:nvSpPr>
          <p:cNvPr id="5" name="Slide Number Placeholder 4">
            <a:extLst>
              <a:ext uri="{FF2B5EF4-FFF2-40B4-BE49-F238E27FC236}">
                <a16:creationId xmlns:a16="http://schemas.microsoft.com/office/drawing/2014/main" id="{DF549CE2-7A13-43A3-BE1A-8ECD90D882C5}"/>
              </a:ext>
            </a:extLst>
          </p:cNvPr>
          <p:cNvSpPr>
            <a:spLocks noGrp="1"/>
          </p:cNvSpPr>
          <p:nvPr>
            <p:ph type="sldNum" sz="quarter" idx="12"/>
          </p:nvPr>
        </p:nvSpPr>
        <p:spPr/>
        <p:txBody>
          <a:bodyPr/>
          <a:lstStyle/>
          <a:p>
            <a:fld id="{AAE70B66-0019-4FA2-8F09-A8AEF25B5BFF}" type="slidenum">
              <a:rPr lang="nb-NO" smtClean="0"/>
              <a:t>25</a:t>
            </a:fld>
            <a:endParaRPr lang="nb-NO"/>
          </a:p>
        </p:txBody>
      </p:sp>
    </p:spTree>
    <p:extLst>
      <p:ext uri="{BB962C8B-B14F-4D97-AF65-F5344CB8AC3E}">
        <p14:creationId xmlns:p14="http://schemas.microsoft.com/office/powerpoint/2010/main" val="10498379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nb-NO" dirty="0"/>
              <a:t>Cloud </a:t>
            </a:r>
            <a:r>
              <a:rPr lang="nb-NO" dirty="0" err="1"/>
              <a:t>computing</a:t>
            </a:r>
            <a:endParaRPr lang="nb-NO" dirty="0"/>
          </a:p>
        </p:txBody>
      </p:sp>
      <p:sp>
        <p:nvSpPr>
          <p:cNvPr id="6" name="Content Placeholder 5"/>
          <p:cNvSpPr>
            <a:spLocks noGrp="1"/>
          </p:cNvSpPr>
          <p:nvPr>
            <p:ph idx="1"/>
          </p:nvPr>
        </p:nvSpPr>
        <p:spPr>
          <a:xfrm>
            <a:off x="874804" y="2001232"/>
            <a:ext cx="9010075" cy="4349803"/>
          </a:xfrm>
        </p:spPr>
        <p:txBody>
          <a:bodyPr>
            <a:normAutofit/>
          </a:bodyPr>
          <a:lstStyle/>
          <a:p>
            <a:pPr marL="0" indent="0">
              <a:buNone/>
            </a:pPr>
            <a:r>
              <a:rPr lang="en-US" dirty="0">
                <a:solidFill>
                  <a:schemeClr val="accent1">
                    <a:lumMod val="75000"/>
                  </a:schemeClr>
                </a:solidFill>
              </a:rPr>
              <a:t>Four important points about cloud computing:</a:t>
            </a:r>
          </a:p>
          <a:p>
            <a:r>
              <a:rPr lang="en-US" i="1" dirty="0"/>
              <a:t>Characteristics</a:t>
            </a:r>
          </a:p>
          <a:p>
            <a:r>
              <a:rPr lang="en-US" i="1" dirty="0"/>
              <a:t>Service models</a:t>
            </a:r>
          </a:p>
          <a:p>
            <a:r>
              <a:rPr lang="en-US" i="1" dirty="0"/>
              <a:t>Deployment models</a:t>
            </a:r>
          </a:p>
          <a:p>
            <a:r>
              <a:rPr lang="en-US" i="1" dirty="0"/>
              <a:t>Benefits and risks</a:t>
            </a:r>
          </a:p>
        </p:txBody>
      </p:sp>
      <p:sp>
        <p:nvSpPr>
          <p:cNvPr id="3" name="Slide Number Placeholder 2">
            <a:extLst>
              <a:ext uri="{FF2B5EF4-FFF2-40B4-BE49-F238E27FC236}">
                <a16:creationId xmlns:a16="http://schemas.microsoft.com/office/drawing/2014/main" id="{9A064D60-30E6-491D-9474-188B82847519}"/>
              </a:ext>
            </a:extLst>
          </p:cNvPr>
          <p:cNvSpPr>
            <a:spLocks noGrp="1"/>
          </p:cNvSpPr>
          <p:nvPr>
            <p:ph type="sldNum" sz="quarter" idx="12"/>
          </p:nvPr>
        </p:nvSpPr>
        <p:spPr/>
        <p:txBody>
          <a:bodyPr/>
          <a:lstStyle/>
          <a:p>
            <a:fld id="{AAE70B66-0019-4FA2-8F09-A8AEF25B5BFF}" type="slidenum">
              <a:rPr lang="nb-NO" smtClean="0"/>
              <a:t>26</a:t>
            </a:fld>
            <a:endParaRPr lang="nb-NO"/>
          </a:p>
        </p:txBody>
      </p:sp>
    </p:spTree>
    <p:extLst>
      <p:ext uri="{BB962C8B-B14F-4D97-AF65-F5344CB8AC3E}">
        <p14:creationId xmlns:p14="http://schemas.microsoft.com/office/powerpoint/2010/main" val="381392794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Effect transition="in" filter="wipe(down)">
                                      <p:cBhvr>
                                        <p:cTn id="13" dur="500"/>
                                        <p:tgtEl>
                                          <p:spTgt spid="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6">
                                            <p:txEl>
                                              <p:pRg st="2" end="2"/>
                                            </p:txEl>
                                          </p:spTgt>
                                        </p:tgtEl>
                                        <p:attrNameLst>
                                          <p:attrName>style.visibility</p:attrName>
                                        </p:attrNameLst>
                                      </p:cBhvr>
                                      <p:to>
                                        <p:strVal val="visible"/>
                                      </p:to>
                                    </p:set>
                                    <p:animEffect transition="in" filter="wipe(down)">
                                      <p:cBhvr>
                                        <p:cTn id="18" dur="500"/>
                                        <p:tgtEl>
                                          <p:spTgt spid="6">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Effect transition="in" filter="wipe(down)">
                                      <p:cBhvr>
                                        <p:cTn id="23" dur="500"/>
                                        <p:tgtEl>
                                          <p:spTgt spid="6">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6">
                                            <p:txEl>
                                              <p:pRg st="4" end="4"/>
                                            </p:txEl>
                                          </p:spTgt>
                                        </p:tgtEl>
                                        <p:attrNameLst>
                                          <p:attrName>style.visibility</p:attrName>
                                        </p:attrNameLst>
                                      </p:cBhvr>
                                      <p:to>
                                        <p:strVal val="visible"/>
                                      </p:to>
                                    </p:set>
                                    <p:animEffect transition="in" filter="wipe(down)">
                                      <p:cBhvr>
                                        <p:cTn id="28"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 Computing – Key Characteristics </a:t>
            </a:r>
            <a:r>
              <a:rPr lang="en-GB" sz="2000" b="0" dirty="0"/>
              <a:t>(1 of 3)</a:t>
            </a:r>
            <a:endParaRPr lang="en-US" sz="2000" b="0" dirty="0"/>
          </a:p>
        </p:txBody>
      </p:sp>
      <p:sp>
        <p:nvSpPr>
          <p:cNvPr id="3" name="Text Placeholder 2"/>
          <p:cNvSpPr>
            <a:spLocks noGrp="1"/>
          </p:cNvSpPr>
          <p:nvPr>
            <p:ph idx="1"/>
          </p:nvPr>
        </p:nvSpPr>
        <p:spPr/>
        <p:txBody>
          <a:bodyPr/>
          <a:lstStyle/>
          <a:p>
            <a:r>
              <a:rPr lang="en-US" altLang="en-US" sz="2400" b="1" dirty="0"/>
              <a:t>On-demand self-service</a:t>
            </a:r>
          </a:p>
          <a:p>
            <a:pPr lvl="1"/>
            <a:r>
              <a:rPr lang="en-US" altLang="en-US" sz="2400" dirty="0"/>
              <a:t>Consumers can obtain, configure and deploy cloud services without help from provider.</a:t>
            </a:r>
          </a:p>
          <a:p>
            <a:r>
              <a:rPr lang="en-US" altLang="en-US" sz="2400" b="1" dirty="0"/>
              <a:t>Broad network access</a:t>
            </a:r>
          </a:p>
          <a:p>
            <a:pPr lvl="1"/>
            <a:r>
              <a:rPr lang="en-US" altLang="en-US" sz="2400" dirty="0"/>
              <a:t>Accessible from anywhere, from any standardized platform </a:t>
            </a:r>
            <a:r>
              <a:rPr lang="fr-FR" altLang="en-US" sz="2400" dirty="0"/>
              <a:t>(e.g. desktop computers, laptops, mobile devices).</a:t>
            </a:r>
            <a:endParaRPr lang="en-GB" altLang="en-US" sz="2400" dirty="0"/>
          </a:p>
        </p:txBody>
      </p:sp>
      <p:sp>
        <p:nvSpPr>
          <p:cNvPr id="4" name="Slide Number Placeholder 3">
            <a:extLst>
              <a:ext uri="{FF2B5EF4-FFF2-40B4-BE49-F238E27FC236}">
                <a16:creationId xmlns:a16="http://schemas.microsoft.com/office/drawing/2014/main" id="{87A3B3FE-A2B0-4288-9C57-2C6959C2D32B}"/>
              </a:ext>
            </a:extLst>
          </p:cNvPr>
          <p:cNvSpPr>
            <a:spLocks noGrp="1"/>
          </p:cNvSpPr>
          <p:nvPr>
            <p:ph type="sldNum" sz="quarter" idx="12"/>
          </p:nvPr>
        </p:nvSpPr>
        <p:spPr/>
        <p:txBody>
          <a:bodyPr/>
          <a:lstStyle/>
          <a:p>
            <a:fld id="{AAE70B66-0019-4FA2-8F09-A8AEF25B5BFF}" type="slidenum">
              <a:rPr lang="nb-NO" smtClean="0"/>
              <a:t>27</a:t>
            </a:fld>
            <a:endParaRPr lang="nb-NO"/>
          </a:p>
        </p:txBody>
      </p:sp>
    </p:spTree>
    <p:extLst>
      <p:ext uri="{BB962C8B-B14F-4D97-AF65-F5344CB8AC3E}">
        <p14:creationId xmlns:p14="http://schemas.microsoft.com/office/powerpoint/2010/main" val="309441285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barn(inVertical)">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barn(inVertical)">
                                      <p:cBhvr>
                                        <p:cTn id="24"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 Computing – Key Characteristics </a:t>
            </a:r>
            <a:r>
              <a:rPr lang="en-GB" sz="2000" b="0" dirty="0"/>
              <a:t>(2 of 3)</a:t>
            </a:r>
            <a:endParaRPr lang="en-US" sz="2000" dirty="0"/>
          </a:p>
        </p:txBody>
      </p:sp>
      <p:sp>
        <p:nvSpPr>
          <p:cNvPr id="3" name="Text Placeholder 2"/>
          <p:cNvSpPr>
            <a:spLocks noGrp="1"/>
          </p:cNvSpPr>
          <p:nvPr>
            <p:ph idx="1"/>
          </p:nvPr>
        </p:nvSpPr>
        <p:spPr/>
        <p:txBody>
          <a:bodyPr/>
          <a:lstStyle/>
          <a:p>
            <a:r>
              <a:rPr lang="en-US" altLang="en-US" sz="2400" b="1" dirty="0"/>
              <a:t>Resource pooling</a:t>
            </a:r>
          </a:p>
          <a:p>
            <a:pPr lvl="1"/>
            <a:r>
              <a:rPr lang="en-US" altLang="en-US" sz="2400" dirty="0"/>
              <a:t>Provider’s computing resources are pooled to serve multiple consumers, with different physical and virtual resources dynamically assigned and reassigned according to consumer demand.</a:t>
            </a:r>
          </a:p>
          <a:p>
            <a:pPr lvl="1"/>
            <a:r>
              <a:rPr lang="en-US" altLang="en-US" sz="2400" dirty="0"/>
              <a:t> Examples of resources include storage, processing, memory, and network bandwidth.</a:t>
            </a:r>
            <a:endParaRPr lang="en-GB" altLang="en-US" sz="2400" dirty="0"/>
          </a:p>
        </p:txBody>
      </p:sp>
      <p:sp>
        <p:nvSpPr>
          <p:cNvPr id="4" name="Slide Number Placeholder 3">
            <a:extLst>
              <a:ext uri="{FF2B5EF4-FFF2-40B4-BE49-F238E27FC236}">
                <a16:creationId xmlns:a16="http://schemas.microsoft.com/office/drawing/2014/main" id="{04B621EE-0351-425B-A5D8-D5A5DDBF85F4}"/>
              </a:ext>
            </a:extLst>
          </p:cNvPr>
          <p:cNvSpPr>
            <a:spLocks noGrp="1"/>
          </p:cNvSpPr>
          <p:nvPr>
            <p:ph type="sldNum" sz="quarter" idx="12"/>
          </p:nvPr>
        </p:nvSpPr>
        <p:spPr/>
        <p:txBody>
          <a:bodyPr/>
          <a:lstStyle/>
          <a:p>
            <a:fld id="{AAE70B66-0019-4FA2-8F09-A8AEF25B5BFF}" type="slidenum">
              <a:rPr lang="nb-NO" smtClean="0"/>
              <a:t>28</a:t>
            </a:fld>
            <a:endParaRPr lang="nb-NO"/>
          </a:p>
        </p:txBody>
      </p:sp>
    </p:spTree>
    <p:extLst>
      <p:ext uri="{BB962C8B-B14F-4D97-AF65-F5344CB8AC3E}">
        <p14:creationId xmlns:p14="http://schemas.microsoft.com/office/powerpoint/2010/main" val="1010940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wipe(down)">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down)">
                                      <p:cBhvr>
                                        <p:cTn id="1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 Computing – Key Characteristics </a:t>
            </a:r>
            <a:r>
              <a:rPr lang="en-GB" sz="2000" b="0" dirty="0"/>
              <a:t>(3 of 3)</a:t>
            </a:r>
            <a:endParaRPr lang="en-US" sz="2000" b="0" dirty="0"/>
          </a:p>
        </p:txBody>
      </p:sp>
      <p:sp>
        <p:nvSpPr>
          <p:cNvPr id="3" name="Text Placeholder 2"/>
          <p:cNvSpPr>
            <a:spLocks noGrp="1"/>
          </p:cNvSpPr>
          <p:nvPr>
            <p:ph idx="1"/>
          </p:nvPr>
        </p:nvSpPr>
        <p:spPr/>
        <p:txBody>
          <a:bodyPr/>
          <a:lstStyle/>
          <a:p>
            <a:r>
              <a:rPr lang="en-US" altLang="en-US" sz="2400" b="1" dirty="0"/>
              <a:t>Rapid elasticity</a:t>
            </a:r>
          </a:p>
          <a:p>
            <a:pPr lvl="1"/>
            <a:r>
              <a:rPr lang="en-US" altLang="en-US" sz="2400" dirty="0"/>
              <a:t>Provider’s capacity caters for customer’s spikes in demand and reduces risk of outages and service interruptions. Capacity can be automated to scale rapidly based on demand.</a:t>
            </a:r>
          </a:p>
          <a:p>
            <a:r>
              <a:rPr lang="en-US" altLang="en-US" sz="2400" b="1" dirty="0"/>
              <a:t>Measured service</a:t>
            </a:r>
          </a:p>
          <a:p>
            <a:pPr lvl="1"/>
            <a:r>
              <a:rPr lang="en-US" altLang="en-US" sz="2400" dirty="0"/>
              <a:t>Provider uses a metering capability to measure usage of service (e.g. storage, processing, bandwidth, and active user accounts).</a:t>
            </a:r>
          </a:p>
        </p:txBody>
      </p:sp>
      <p:sp>
        <p:nvSpPr>
          <p:cNvPr id="4" name="Slide Number Placeholder 3">
            <a:extLst>
              <a:ext uri="{FF2B5EF4-FFF2-40B4-BE49-F238E27FC236}">
                <a16:creationId xmlns:a16="http://schemas.microsoft.com/office/drawing/2014/main" id="{381D127F-9780-4AE7-A20F-23DCD4DA22C5}"/>
              </a:ext>
            </a:extLst>
          </p:cNvPr>
          <p:cNvSpPr>
            <a:spLocks noGrp="1"/>
          </p:cNvSpPr>
          <p:nvPr>
            <p:ph type="sldNum" sz="quarter" idx="12"/>
          </p:nvPr>
        </p:nvSpPr>
        <p:spPr/>
        <p:txBody>
          <a:bodyPr/>
          <a:lstStyle/>
          <a:p>
            <a:fld id="{AAE70B66-0019-4FA2-8F09-A8AEF25B5BFF}" type="slidenum">
              <a:rPr lang="nb-NO" smtClean="0"/>
              <a:t>29</a:t>
            </a:fld>
            <a:endParaRPr lang="nb-NO"/>
          </a:p>
        </p:txBody>
      </p:sp>
    </p:spTree>
    <p:extLst>
      <p:ext uri="{BB962C8B-B14F-4D97-AF65-F5344CB8AC3E}">
        <p14:creationId xmlns:p14="http://schemas.microsoft.com/office/powerpoint/2010/main" val="59014961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barn(inVertical)">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barn(inVertical)">
                                      <p:cBhvr>
                                        <p:cTn id="24"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t>Multi-user </a:t>
            </a:r>
            <a:r>
              <a:rPr lang="nb-NO" dirty="0"/>
              <a:t>DBMS Architectures</a:t>
            </a:r>
          </a:p>
        </p:txBody>
      </p:sp>
      <p:sp>
        <p:nvSpPr>
          <p:cNvPr id="2" name="Slide Number Placeholder 1">
            <a:extLst>
              <a:ext uri="{FF2B5EF4-FFF2-40B4-BE49-F238E27FC236}">
                <a16:creationId xmlns:a16="http://schemas.microsoft.com/office/drawing/2014/main" id="{D89A5EA0-8189-48CC-B94B-03494BB9EC03}"/>
              </a:ext>
            </a:extLst>
          </p:cNvPr>
          <p:cNvSpPr>
            <a:spLocks noGrp="1"/>
          </p:cNvSpPr>
          <p:nvPr>
            <p:ph type="sldNum" sz="quarter" idx="12"/>
          </p:nvPr>
        </p:nvSpPr>
        <p:spPr/>
        <p:txBody>
          <a:bodyPr/>
          <a:lstStyle/>
          <a:p>
            <a:fld id="{AAE70B66-0019-4FA2-8F09-A8AEF25B5BFF}" type="slidenum">
              <a:rPr lang="nb-NO" smtClean="0"/>
              <a:t>3</a:t>
            </a:fld>
            <a:endParaRPr lang="nb-NO"/>
          </a:p>
        </p:txBody>
      </p:sp>
    </p:spTree>
    <p:extLst>
      <p:ext uri="{BB962C8B-B14F-4D97-AF65-F5344CB8AC3E}">
        <p14:creationId xmlns:p14="http://schemas.microsoft.com/office/powerpoint/2010/main" val="37860144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 Computing – Service Models </a:t>
            </a:r>
            <a:r>
              <a:rPr lang="en-GB" sz="2000" b="0" dirty="0"/>
              <a:t>(1 of 3)</a:t>
            </a:r>
            <a:endParaRPr lang="en-US" sz="2000" b="0" dirty="0"/>
          </a:p>
        </p:txBody>
      </p:sp>
      <p:sp>
        <p:nvSpPr>
          <p:cNvPr id="3" name="Text Placeholder 2"/>
          <p:cNvSpPr>
            <a:spLocks noGrp="1"/>
          </p:cNvSpPr>
          <p:nvPr>
            <p:ph idx="1"/>
          </p:nvPr>
        </p:nvSpPr>
        <p:spPr/>
        <p:txBody>
          <a:bodyPr/>
          <a:lstStyle/>
          <a:p>
            <a:r>
              <a:rPr lang="en-US" altLang="en-US" sz="2400" b="1" dirty="0"/>
              <a:t>Software as a Service (S</a:t>
            </a:r>
            <a:r>
              <a:rPr lang="en-US" altLang="en-US" sz="100" b="1" dirty="0"/>
              <a:t> </a:t>
            </a:r>
            <a:r>
              <a:rPr lang="en-US" altLang="en-US" sz="2400" b="1" dirty="0"/>
              <a:t>a</a:t>
            </a:r>
            <a:r>
              <a:rPr lang="en-US" altLang="en-US" sz="100" b="1" dirty="0"/>
              <a:t> </a:t>
            </a:r>
            <a:r>
              <a:rPr lang="en-US" altLang="en-US" sz="2400" b="1" dirty="0"/>
              <a:t>a</a:t>
            </a:r>
            <a:r>
              <a:rPr lang="en-US" altLang="en-US" sz="100" b="1" dirty="0"/>
              <a:t> </a:t>
            </a:r>
            <a:r>
              <a:rPr lang="en-US" altLang="en-US" sz="2400" b="1" dirty="0"/>
              <a:t>S):</a:t>
            </a:r>
          </a:p>
          <a:p>
            <a:pPr lvl="1"/>
            <a:r>
              <a:rPr lang="en-US" altLang="en-US" sz="2400" dirty="0"/>
              <a:t>Software and data hosted on cloud. Accessed through using thin client interface (e.g. web browser). Consumer may be offered limited user specific application configuration settings.</a:t>
            </a:r>
          </a:p>
          <a:p>
            <a:pPr lvl="1"/>
            <a:r>
              <a:rPr lang="en-US" altLang="en-US" sz="2400" dirty="0"/>
              <a:t>Examples include </a:t>
            </a:r>
            <a:r>
              <a:rPr lang="en-US" altLang="en-US" sz="2400" dirty="0">
                <a:hlinkClick r:id="rId2" tooltip="https://www.salesforce.com/in/?ir=1"/>
              </a:rPr>
              <a:t>Salesforce.com</a:t>
            </a:r>
            <a:r>
              <a:rPr lang="en-US" altLang="en-US" sz="2400" dirty="0"/>
              <a:t> sales management applications, NetSuite’s integrated business management software, Google’s Gmail and Cornerstone OnDemand.</a:t>
            </a:r>
          </a:p>
        </p:txBody>
      </p:sp>
      <p:sp>
        <p:nvSpPr>
          <p:cNvPr id="4" name="Slide Number Placeholder 3">
            <a:extLst>
              <a:ext uri="{FF2B5EF4-FFF2-40B4-BE49-F238E27FC236}">
                <a16:creationId xmlns:a16="http://schemas.microsoft.com/office/drawing/2014/main" id="{A000CF7B-CE3A-4B82-B3B6-59A1B13D448F}"/>
              </a:ext>
            </a:extLst>
          </p:cNvPr>
          <p:cNvSpPr>
            <a:spLocks noGrp="1"/>
          </p:cNvSpPr>
          <p:nvPr>
            <p:ph type="sldNum" sz="quarter" idx="12"/>
          </p:nvPr>
        </p:nvSpPr>
        <p:spPr/>
        <p:txBody>
          <a:bodyPr/>
          <a:lstStyle/>
          <a:p>
            <a:fld id="{AAE70B66-0019-4FA2-8F09-A8AEF25B5BFF}" type="slidenum">
              <a:rPr lang="nb-NO" smtClean="0"/>
              <a:t>30</a:t>
            </a:fld>
            <a:endParaRPr lang="nb-NO"/>
          </a:p>
        </p:txBody>
      </p:sp>
    </p:spTree>
    <p:extLst>
      <p:ext uri="{BB962C8B-B14F-4D97-AF65-F5344CB8AC3E}">
        <p14:creationId xmlns:p14="http://schemas.microsoft.com/office/powerpoint/2010/main" val="25963495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barn(inVertical)">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 Computing – Service Models </a:t>
            </a:r>
            <a:r>
              <a:rPr lang="en-GB" sz="2000" b="0" dirty="0"/>
              <a:t>(2 of 3)</a:t>
            </a:r>
            <a:endParaRPr lang="en-US" sz="2000" b="0" dirty="0"/>
          </a:p>
        </p:txBody>
      </p:sp>
      <p:sp>
        <p:nvSpPr>
          <p:cNvPr id="3" name="Text Placeholder 2"/>
          <p:cNvSpPr>
            <a:spLocks noGrp="1"/>
          </p:cNvSpPr>
          <p:nvPr>
            <p:ph idx="1"/>
          </p:nvPr>
        </p:nvSpPr>
        <p:spPr/>
        <p:txBody>
          <a:bodyPr/>
          <a:lstStyle/>
          <a:p>
            <a:r>
              <a:rPr lang="en-US" altLang="en-US" sz="2400" b="1" dirty="0"/>
              <a:t>Platform as a Service (P</a:t>
            </a:r>
            <a:r>
              <a:rPr lang="en-US" altLang="en-US" sz="100" b="1" dirty="0"/>
              <a:t> </a:t>
            </a:r>
            <a:r>
              <a:rPr lang="en-US" altLang="en-US" sz="2400" b="1" dirty="0"/>
              <a:t>a</a:t>
            </a:r>
            <a:r>
              <a:rPr lang="en-US" altLang="en-US" sz="100" b="1" dirty="0"/>
              <a:t> </a:t>
            </a:r>
            <a:r>
              <a:rPr lang="en-US" altLang="en-US" sz="2400" b="1" dirty="0"/>
              <a:t>a</a:t>
            </a:r>
            <a:r>
              <a:rPr lang="en-US" altLang="en-US" sz="100" b="1" dirty="0"/>
              <a:t> </a:t>
            </a:r>
            <a:r>
              <a:rPr lang="en-US" altLang="en-US" sz="2400" b="1" dirty="0"/>
              <a:t>S)</a:t>
            </a:r>
          </a:p>
          <a:p>
            <a:pPr lvl="1"/>
            <a:r>
              <a:rPr lang="en-US" altLang="en-US" sz="2400" dirty="0"/>
              <a:t>Allows creation of web applications without buying/maintaining the software and underlying infrastructure. Provider manages the infrastructure including network, servers, O</a:t>
            </a:r>
            <a:r>
              <a:rPr lang="en-US" altLang="en-US" sz="100" dirty="0"/>
              <a:t> </a:t>
            </a:r>
            <a:r>
              <a:rPr lang="en-US" altLang="en-US" sz="2400" dirty="0"/>
              <a:t>S and storage, while customer controls deployment of applications and possibly configuration.</a:t>
            </a:r>
          </a:p>
          <a:p>
            <a:pPr lvl="1"/>
            <a:r>
              <a:rPr lang="en-US" altLang="en-US" sz="2400" dirty="0"/>
              <a:t>Examples include </a:t>
            </a:r>
            <a:r>
              <a:rPr lang="en-US" altLang="en-US" sz="2400" dirty="0">
                <a:hlinkClick r:id="rId2" tooltip="https://www.salesforce.com/in/?ir=1"/>
              </a:rPr>
              <a:t>Salesforce.com</a:t>
            </a:r>
            <a:r>
              <a:rPr lang="en-US" altLang="en-US" sz="2400" dirty="0"/>
              <a:t>’s </a:t>
            </a:r>
            <a:r>
              <a:rPr lang="en-US" altLang="en-US" sz="2400" dirty="0">
                <a:hlinkClick r:id="rId3" tooltip="https://www.salesforce.com/products/platform/lightning/?d=70130000000f27V&amp;internal=true"/>
              </a:rPr>
              <a:t>Force.com</a:t>
            </a:r>
            <a:r>
              <a:rPr lang="en-US" altLang="en-US" sz="2400" dirty="0"/>
              <a:t>, Google’s App </a:t>
            </a:r>
            <a:r>
              <a:rPr lang="en-GB" altLang="en-US" sz="2400" dirty="0"/>
              <a:t>Engine, and Microsoft’s Azure.</a:t>
            </a:r>
            <a:endParaRPr lang="en-US" altLang="en-US" sz="2400" dirty="0"/>
          </a:p>
        </p:txBody>
      </p:sp>
      <p:sp>
        <p:nvSpPr>
          <p:cNvPr id="4" name="Slide Number Placeholder 3">
            <a:extLst>
              <a:ext uri="{FF2B5EF4-FFF2-40B4-BE49-F238E27FC236}">
                <a16:creationId xmlns:a16="http://schemas.microsoft.com/office/drawing/2014/main" id="{1A6826AC-F1D4-4E57-B508-238255466EF6}"/>
              </a:ext>
            </a:extLst>
          </p:cNvPr>
          <p:cNvSpPr>
            <a:spLocks noGrp="1"/>
          </p:cNvSpPr>
          <p:nvPr>
            <p:ph type="sldNum" sz="quarter" idx="12"/>
          </p:nvPr>
        </p:nvSpPr>
        <p:spPr/>
        <p:txBody>
          <a:bodyPr/>
          <a:lstStyle/>
          <a:p>
            <a:fld id="{AAE70B66-0019-4FA2-8F09-A8AEF25B5BFF}" type="slidenum">
              <a:rPr lang="nb-NO" smtClean="0"/>
              <a:t>31</a:t>
            </a:fld>
            <a:endParaRPr lang="nb-NO"/>
          </a:p>
        </p:txBody>
      </p:sp>
    </p:spTree>
    <p:extLst>
      <p:ext uri="{BB962C8B-B14F-4D97-AF65-F5344CB8AC3E}">
        <p14:creationId xmlns:p14="http://schemas.microsoft.com/office/powerpoint/2010/main" val="320728706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barn(inVertical)">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 Computing – Service Models </a:t>
            </a:r>
            <a:r>
              <a:rPr lang="en-GB" sz="2000" b="0" dirty="0"/>
              <a:t>(3 of 3)</a:t>
            </a:r>
            <a:endParaRPr lang="en-US" sz="2000" b="0" dirty="0"/>
          </a:p>
        </p:txBody>
      </p:sp>
      <p:sp>
        <p:nvSpPr>
          <p:cNvPr id="3" name="Text Placeholder 2"/>
          <p:cNvSpPr>
            <a:spLocks noGrp="1"/>
          </p:cNvSpPr>
          <p:nvPr>
            <p:ph idx="1"/>
          </p:nvPr>
        </p:nvSpPr>
        <p:spPr/>
        <p:txBody>
          <a:bodyPr/>
          <a:lstStyle/>
          <a:p>
            <a:r>
              <a:rPr lang="en-US" altLang="en-US" sz="2400" b="1" dirty="0"/>
              <a:t>Infrastructure as a Service (I</a:t>
            </a:r>
            <a:r>
              <a:rPr lang="en-US" altLang="en-US" sz="100" b="1" dirty="0"/>
              <a:t> </a:t>
            </a:r>
            <a:r>
              <a:rPr lang="en-US" altLang="en-US" sz="2400" b="1" dirty="0"/>
              <a:t>a</a:t>
            </a:r>
            <a:r>
              <a:rPr lang="en-US" altLang="en-US" sz="100" b="1" dirty="0"/>
              <a:t> </a:t>
            </a:r>
            <a:r>
              <a:rPr lang="en-US" altLang="en-US" sz="2400" b="1" dirty="0"/>
              <a:t>a</a:t>
            </a:r>
            <a:r>
              <a:rPr lang="en-US" altLang="en-US" sz="100" b="1" dirty="0"/>
              <a:t> </a:t>
            </a:r>
            <a:r>
              <a:rPr lang="en-US" altLang="en-US" sz="2400" b="1" dirty="0"/>
              <a:t>S)</a:t>
            </a:r>
          </a:p>
          <a:p>
            <a:pPr lvl="1"/>
            <a:r>
              <a:rPr lang="en-US" altLang="en-US" sz="2400" dirty="0"/>
              <a:t>Provider’s offer servers, storage, network and operating systems – typically a platform virtualization environment – to consumers as an on-demand service, in a single bundle and billed according to usage.</a:t>
            </a:r>
          </a:p>
          <a:p>
            <a:pPr lvl="1"/>
            <a:r>
              <a:rPr lang="en-US" altLang="en-US" sz="2400" dirty="0"/>
              <a:t>A popular use of IaaS is in hosting websites. Examples Amazon’s Elastic Compute Cloud (E</a:t>
            </a:r>
            <a:r>
              <a:rPr lang="en-US" altLang="en-US" sz="100" dirty="0"/>
              <a:t> </a:t>
            </a:r>
            <a:r>
              <a:rPr lang="en-US" altLang="en-US" sz="2400" dirty="0"/>
              <a:t>C2), Rackspace and GoGrid.</a:t>
            </a:r>
          </a:p>
        </p:txBody>
      </p:sp>
      <p:sp>
        <p:nvSpPr>
          <p:cNvPr id="4" name="Slide Number Placeholder 3">
            <a:extLst>
              <a:ext uri="{FF2B5EF4-FFF2-40B4-BE49-F238E27FC236}">
                <a16:creationId xmlns:a16="http://schemas.microsoft.com/office/drawing/2014/main" id="{823311A1-4D10-41FF-9E20-B1A2994A0E2E}"/>
              </a:ext>
            </a:extLst>
          </p:cNvPr>
          <p:cNvSpPr>
            <a:spLocks noGrp="1"/>
          </p:cNvSpPr>
          <p:nvPr>
            <p:ph type="sldNum" sz="quarter" idx="12"/>
          </p:nvPr>
        </p:nvSpPr>
        <p:spPr/>
        <p:txBody>
          <a:bodyPr/>
          <a:lstStyle/>
          <a:p>
            <a:fld id="{AAE70B66-0019-4FA2-8F09-A8AEF25B5BFF}" type="slidenum">
              <a:rPr lang="nb-NO" smtClean="0"/>
              <a:t>32</a:t>
            </a:fld>
            <a:endParaRPr lang="nb-NO"/>
          </a:p>
        </p:txBody>
      </p:sp>
    </p:spTree>
    <p:extLst>
      <p:ext uri="{BB962C8B-B14F-4D97-AF65-F5344CB8AC3E}">
        <p14:creationId xmlns:p14="http://schemas.microsoft.com/office/powerpoint/2010/main" val="324572568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barn(inVertical)">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4804" y="570881"/>
            <a:ext cx="11192150" cy="1143000"/>
          </a:xfrm>
        </p:spPr>
        <p:txBody>
          <a:bodyPr anchor="b">
            <a:normAutofit fontScale="90000"/>
          </a:bodyPr>
          <a:lstStyle/>
          <a:p>
            <a:r>
              <a:rPr lang="en-GB" dirty="0"/>
              <a:t>Cloud Computing – Comparison of Services Models</a:t>
            </a:r>
            <a:endParaRPr lang="en-US" dirty="0"/>
          </a:p>
        </p:txBody>
      </p:sp>
      <p:pic>
        <p:nvPicPr>
          <p:cNvPr id="4" name="Picture 2" descr="Services are split in either managed by organization or managed by a provider. The services are from top to bottom as follows. Applications, data, runtime, middleware, operating system, virtualization, servers, storage and networking. The packaged software manages all services such as applications, data, runtime, middleware, operating system, virtualization, servers, storage and networking by organization. The infrastructure as a service manages applications, data, runtime, middleware and operating system by organization, and manages virtualization, servers, storage and networking by provider. The platform as a service manages by organization only the applications and data, and the rest is managed by provider, that is runtime, middleware, operating system, virtualization, servers, storage and networking. The software as a service manages all services by provider: applications, data, runtime, middleware, operating system, virtualization, servers, storage, and networking."/>
          <p:cNvPicPr>
            <a:picLocks noChangeAspect="1" noChangeArrowheads="1"/>
          </p:cNvPicPr>
          <p:nvPr/>
        </p:nvPicPr>
        <p:blipFill rotWithShape="1">
          <a:blip r:embed="rId3">
            <a:extLst>
              <a:ext uri="{28A0092B-C50C-407E-A947-70E740481C1C}">
                <a14:useLocalDpi xmlns:a14="http://schemas.microsoft.com/office/drawing/2010/main" val="0"/>
              </a:ext>
            </a:extLst>
          </a:blip>
          <a:srcRect l="22064" t="11718" r="23645" b="9688"/>
          <a:stretch/>
        </p:blipFill>
        <p:spPr bwMode="auto">
          <a:xfrm>
            <a:off x="3272897" y="1789724"/>
            <a:ext cx="5606294" cy="45627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Slide Number Placeholder 2">
            <a:extLst>
              <a:ext uri="{FF2B5EF4-FFF2-40B4-BE49-F238E27FC236}">
                <a16:creationId xmlns:a16="http://schemas.microsoft.com/office/drawing/2014/main" id="{CF8F31DF-DDA7-40E8-BF93-3AE0568D2047}"/>
              </a:ext>
            </a:extLst>
          </p:cNvPr>
          <p:cNvSpPr>
            <a:spLocks noGrp="1"/>
          </p:cNvSpPr>
          <p:nvPr>
            <p:ph type="sldNum" sz="quarter" idx="12"/>
          </p:nvPr>
        </p:nvSpPr>
        <p:spPr/>
        <p:txBody>
          <a:bodyPr/>
          <a:lstStyle/>
          <a:p>
            <a:fld id="{AAE70B66-0019-4FA2-8F09-A8AEF25B5BFF}" type="slidenum">
              <a:rPr lang="nb-NO" smtClean="0"/>
              <a:t>33</a:t>
            </a:fld>
            <a:endParaRPr lang="nb-NO"/>
          </a:p>
        </p:txBody>
      </p:sp>
    </p:spTree>
    <p:extLst>
      <p:ext uri="{BB962C8B-B14F-4D97-AF65-F5344CB8AC3E}">
        <p14:creationId xmlns:p14="http://schemas.microsoft.com/office/powerpoint/2010/main" val="282581344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nb-NO" dirty="0"/>
              <a:t>Cloud </a:t>
            </a:r>
            <a:r>
              <a:rPr lang="nb-NO" dirty="0" err="1"/>
              <a:t>computing</a:t>
            </a:r>
            <a:r>
              <a:rPr lang="nb-NO" dirty="0"/>
              <a:t> </a:t>
            </a:r>
            <a:r>
              <a:rPr lang="nb-NO" dirty="0" err="1"/>
              <a:t>deployment</a:t>
            </a:r>
            <a:r>
              <a:rPr lang="nb-NO" dirty="0"/>
              <a:t> </a:t>
            </a:r>
            <a:r>
              <a:rPr lang="nb-NO" dirty="0" err="1"/>
              <a:t>models</a:t>
            </a:r>
            <a:endParaRPr lang="nb-NO" dirty="0"/>
          </a:p>
        </p:txBody>
      </p:sp>
      <p:sp>
        <p:nvSpPr>
          <p:cNvPr id="6" name="Content Placeholder 5"/>
          <p:cNvSpPr>
            <a:spLocks noGrp="1"/>
          </p:cNvSpPr>
          <p:nvPr>
            <p:ph idx="1"/>
          </p:nvPr>
        </p:nvSpPr>
        <p:spPr>
          <a:xfrm>
            <a:off x="1125415" y="2086708"/>
            <a:ext cx="10059053" cy="4246932"/>
          </a:xfrm>
        </p:spPr>
        <p:txBody>
          <a:bodyPr>
            <a:noAutofit/>
          </a:bodyPr>
          <a:lstStyle/>
          <a:p>
            <a:r>
              <a:rPr lang="en-US" sz="1800" i="1" dirty="0">
                <a:solidFill>
                  <a:schemeClr val="accent1">
                    <a:lumMod val="75000"/>
                  </a:schemeClr>
                </a:solidFill>
              </a:rPr>
              <a:t>Private cloud. </a:t>
            </a:r>
            <a:r>
              <a:rPr lang="en-US" sz="1800" dirty="0"/>
              <a:t>The cloud infrastructure is provisioned for </a:t>
            </a:r>
            <a:r>
              <a:rPr lang="en-US" sz="1800" b="1" dirty="0"/>
              <a:t>exclusive use by a single organization </a:t>
            </a:r>
            <a:r>
              <a:rPr lang="en-US" sz="1800" dirty="0"/>
              <a:t>comprising multiple consumers (e.g., business units). It may be owned, managed, and operated by the organization, a third party, or some combination of them, and it may exist on or off premises. </a:t>
            </a:r>
          </a:p>
          <a:p>
            <a:r>
              <a:rPr lang="en-US" sz="1800" i="1" dirty="0">
                <a:solidFill>
                  <a:schemeClr val="accent1">
                    <a:lumMod val="75000"/>
                  </a:schemeClr>
                </a:solidFill>
              </a:rPr>
              <a:t>Community cloud. </a:t>
            </a:r>
            <a:r>
              <a:rPr lang="en-US" sz="1800" dirty="0"/>
              <a:t>The cloud infrastructure is provisioned for </a:t>
            </a:r>
            <a:r>
              <a:rPr lang="en-US" sz="1800" b="1" dirty="0"/>
              <a:t>exclusive use by a specific community of consumers from organizations that have shared concerns </a:t>
            </a:r>
            <a:r>
              <a:rPr lang="en-US" sz="1800" dirty="0"/>
              <a:t>(e.g., mission, security requirements, policy, and compliance considerations). It may be owned, managed, and operated by one or more of the organizations in the community, a third party, or some combination of them, and it may exist on or off premises. </a:t>
            </a:r>
          </a:p>
          <a:p>
            <a:r>
              <a:rPr lang="en-US" sz="1800" i="1" dirty="0">
                <a:solidFill>
                  <a:schemeClr val="accent1">
                    <a:lumMod val="75000"/>
                  </a:schemeClr>
                </a:solidFill>
              </a:rPr>
              <a:t>Public cloud.</a:t>
            </a:r>
            <a:r>
              <a:rPr lang="en-US" sz="1800" i="1" dirty="0"/>
              <a:t> </a:t>
            </a:r>
            <a:r>
              <a:rPr lang="en-US" sz="1800" dirty="0"/>
              <a:t>The cloud infrastructure is provisioned for </a:t>
            </a:r>
            <a:r>
              <a:rPr lang="en-US" sz="1800" b="1" dirty="0"/>
              <a:t>open use by the general public</a:t>
            </a:r>
            <a:r>
              <a:rPr lang="en-US" sz="1800" dirty="0"/>
              <a:t>. It may be owned, managed, and operated by a business, academic, or government organization, or some combination of them. It exists on the premises of the cloud provider. </a:t>
            </a:r>
          </a:p>
          <a:p>
            <a:r>
              <a:rPr lang="en-US" sz="1800" i="1" dirty="0">
                <a:solidFill>
                  <a:schemeClr val="accent1">
                    <a:lumMod val="75000"/>
                  </a:schemeClr>
                </a:solidFill>
              </a:rPr>
              <a:t>Hybrid cloud</a:t>
            </a:r>
            <a:r>
              <a:rPr lang="en-US" sz="1800" dirty="0">
                <a:solidFill>
                  <a:schemeClr val="accent1">
                    <a:lumMod val="75000"/>
                  </a:schemeClr>
                </a:solidFill>
              </a:rPr>
              <a:t>. </a:t>
            </a:r>
            <a:r>
              <a:rPr lang="en-US" sz="1800" dirty="0"/>
              <a:t>The cloud infrastructure is </a:t>
            </a:r>
            <a:r>
              <a:rPr lang="en-US" sz="1800" b="1" dirty="0"/>
              <a:t>a composition of two or more distinct cloud infrastructures </a:t>
            </a:r>
            <a:r>
              <a:rPr lang="en-US" sz="1800" dirty="0"/>
              <a:t>(private, community, or public) that remain unique entities, but are bound together by standardized or proprietary technology that enables data and application portability (e.g., cloud bursting for load balancing between clouds).  </a:t>
            </a:r>
            <a:endParaRPr lang="nb-NO" sz="1800" dirty="0"/>
          </a:p>
        </p:txBody>
      </p:sp>
      <p:sp>
        <p:nvSpPr>
          <p:cNvPr id="3" name="Slide Number Placeholder 2">
            <a:extLst>
              <a:ext uri="{FF2B5EF4-FFF2-40B4-BE49-F238E27FC236}">
                <a16:creationId xmlns:a16="http://schemas.microsoft.com/office/drawing/2014/main" id="{B0AAD46F-10E3-4257-8A98-56469CC3E73B}"/>
              </a:ext>
            </a:extLst>
          </p:cNvPr>
          <p:cNvSpPr>
            <a:spLocks noGrp="1"/>
          </p:cNvSpPr>
          <p:nvPr>
            <p:ph type="sldNum" sz="quarter" idx="12"/>
          </p:nvPr>
        </p:nvSpPr>
        <p:spPr/>
        <p:txBody>
          <a:bodyPr/>
          <a:lstStyle/>
          <a:p>
            <a:fld id="{AAE70B66-0019-4FA2-8F09-A8AEF25B5BFF}" type="slidenum">
              <a:rPr lang="nb-NO" smtClean="0"/>
              <a:t>34</a:t>
            </a:fld>
            <a:endParaRPr lang="nb-NO"/>
          </a:p>
        </p:txBody>
      </p:sp>
    </p:spTree>
    <p:extLst>
      <p:ext uri="{BB962C8B-B14F-4D97-AF65-F5344CB8AC3E}">
        <p14:creationId xmlns:p14="http://schemas.microsoft.com/office/powerpoint/2010/main" val="195203499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randombar(horizontal)">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randombar(horizontal)">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randombar(horizontal)">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randombar(horizontal)">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Benefits of Cloud Computing </a:t>
            </a:r>
            <a:r>
              <a:rPr lang="en-GB" sz="2000" b="0" dirty="0"/>
              <a:t>(1 of 2)</a:t>
            </a:r>
            <a:endParaRPr lang="en-US" sz="2000" b="0" dirty="0"/>
          </a:p>
        </p:txBody>
      </p:sp>
      <p:sp>
        <p:nvSpPr>
          <p:cNvPr id="3" name="Text Placeholder 2"/>
          <p:cNvSpPr>
            <a:spLocks noGrp="1"/>
          </p:cNvSpPr>
          <p:nvPr>
            <p:ph idx="1"/>
          </p:nvPr>
        </p:nvSpPr>
        <p:spPr/>
        <p:txBody>
          <a:bodyPr/>
          <a:lstStyle/>
          <a:p>
            <a:r>
              <a:rPr lang="en-US" altLang="en-US" sz="2400" dirty="0"/>
              <a:t>Cost-Reduction: Avoid up-front capital expenditure.</a:t>
            </a:r>
          </a:p>
          <a:p>
            <a:r>
              <a:rPr lang="en-US" altLang="en-US" sz="2400" dirty="0"/>
              <a:t>Scalability/Agility: Organizations set up resources on an as-needs basis. </a:t>
            </a:r>
          </a:p>
          <a:p>
            <a:r>
              <a:rPr lang="en-US" altLang="en-US" sz="2400" dirty="0"/>
              <a:t>Improved Security: Providers can devote expertise &amp; resources to security; not affordable by customer.</a:t>
            </a:r>
          </a:p>
          <a:p>
            <a:r>
              <a:rPr lang="en-US" altLang="en-US" sz="2400" dirty="0"/>
              <a:t>Improved Reliability: Providers can devote expertise &amp; resources on reliability of systems; not affordable by customer. </a:t>
            </a:r>
          </a:p>
          <a:p>
            <a:r>
              <a:rPr lang="en-US" altLang="en-US" sz="2400" dirty="0"/>
              <a:t>Access to new technologies: Through use of provider’s systems, customers may access latest technology.</a:t>
            </a:r>
          </a:p>
        </p:txBody>
      </p:sp>
      <p:sp>
        <p:nvSpPr>
          <p:cNvPr id="4" name="Slide Number Placeholder 3">
            <a:extLst>
              <a:ext uri="{FF2B5EF4-FFF2-40B4-BE49-F238E27FC236}">
                <a16:creationId xmlns:a16="http://schemas.microsoft.com/office/drawing/2014/main" id="{6C502BE0-B8E5-4272-9508-3B11A174661E}"/>
              </a:ext>
            </a:extLst>
          </p:cNvPr>
          <p:cNvSpPr>
            <a:spLocks noGrp="1"/>
          </p:cNvSpPr>
          <p:nvPr>
            <p:ph type="sldNum" sz="quarter" idx="12"/>
          </p:nvPr>
        </p:nvSpPr>
        <p:spPr/>
        <p:txBody>
          <a:bodyPr/>
          <a:lstStyle/>
          <a:p>
            <a:fld id="{AAE70B66-0019-4FA2-8F09-A8AEF25B5BFF}" type="slidenum">
              <a:rPr lang="nb-NO" smtClean="0"/>
              <a:t>35</a:t>
            </a:fld>
            <a:endParaRPr lang="nb-NO"/>
          </a:p>
        </p:txBody>
      </p:sp>
    </p:spTree>
    <p:extLst>
      <p:ext uri="{BB962C8B-B14F-4D97-AF65-F5344CB8AC3E}">
        <p14:creationId xmlns:p14="http://schemas.microsoft.com/office/powerpoint/2010/main" val="186182979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Benefits of Cloud Computing </a:t>
            </a:r>
            <a:r>
              <a:rPr lang="en-GB" sz="2000" b="0" dirty="0"/>
              <a:t>(2 of 2)</a:t>
            </a:r>
            <a:endParaRPr lang="en-US" sz="2000" b="0" dirty="0"/>
          </a:p>
        </p:txBody>
      </p:sp>
      <p:sp>
        <p:nvSpPr>
          <p:cNvPr id="3" name="Text Placeholder 2"/>
          <p:cNvSpPr>
            <a:spLocks noGrp="1"/>
          </p:cNvSpPr>
          <p:nvPr>
            <p:ph idx="1"/>
          </p:nvPr>
        </p:nvSpPr>
        <p:spPr/>
        <p:txBody>
          <a:bodyPr/>
          <a:lstStyle/>
          <a:p>
            <a:r>
              <a:rPr lang="en-US" altLang="en-US" sz="2400" dirty="0"/>
              <a:t>Faster development: Provider’s platforms can provide many of the core services to accelerate  development cycle.</a:t>
            </a:r>
          </a:p>
          <a:p>
            <a:r>
              <a:rPr lang="en-US" altLang="en-US" sz="2400" dirty="0"/>
              <a:t>Large scale prototyping/load testing: Providers have the resources to enable this. </a:t>
            </a:r>
          </a:p>
          <a:p>
            <a:r>
              <a:rPr lang="en-US" altLang="en-US" sz="2400" dirty="0"/>
              <a:t>More flexible working practices: Staff can access files using mobile devices.</a:t>
            </a:r>
          </a:p>
          <a:p>
            <a:r>
              <a:rPr lang="en-US" altLang="en-US" sz="2400" dirty="0"/>
              <a:t>Increased competitiveness: Allows organizations to focus on their core competencies rather than their IT infrastructures.</a:t>
            </a:r>
          </a:p>
        </p:txBody>
      </p:sp>
      <p:sp>
        <p:nvSpPr>
          <p:cNvPr id="4" name="Slide Number Placeholder 3">
            <a:extLst>
              <a:ext uri="{FF2B5EF4-FFF2-40B4-BE49-F238E27FC236}">
                <a16:creationId xmlns:a16="http://schemas.microsoft.com/office/drawing/2014/main" id="{C4EA3F19-D72F-44B9-BD44-E4CBE930821E}"/>
              </a:ext>
            </a:extLst>
          </p:cNvPr>
          <p:cNvSpPr>
            <a:spLocks noGrp="1"/>
          </p:cNvSpPr>
          <p:nvPr>
            <p:ph type="sldNum" sz="quarter" idx="12"/>
          </p:nvPr>
        </p:nvSpPr>
        <p:spPr/>
        <p:txBody>
          <a:bodyPr/>
          <a:lstStyle/>
          <a:p>
            <a:fld id="{AAE70B66-0019-4FA2-8F09-A8AEF25B5BFF}" type="slidenum">
              <a:rPr lang="nb-NO" smtClean="0"/>
              <a:t>36</a:t>
            </a:fld>
            <a:endParaRPr lang="nb-NO"/>
          </a:p>
        </p:txBody>
      </p:sp>
    </p:spTree>
    <p:extLst>
      <p:ext uri="{BB962C8B-B14F-4D97-AF65-F5344CB8AC3E}">
        <p14:creationId xmlns:p14="http://schemas.microsoft.com/office/powerpoint/2010/main" val="347926788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Risks of Cloud Computing </a:t>
            </a:r>
            <a:endParaRPr lang="en-US" sz="2000" b="0" dirty="0"/>
          </a:p>
        </p:txBody>
      </p:sp>
      <p:sp>
        <p:nvSpPr>
          <p:cNvPr id="3" name="Text Placeholder 2"/>
          <p:cNvSpPr>
            <a:spLocks noGrp="1"/>
          </p:cNvSpPr>
          <p:nvPr>
            <p:ph idx="1"/>
          </p:nvPr>
        </p:nvSpPr>
        <p:spPr/>
        <p:txBody>
          <a:bodyPr/>
          <a:lstStyle/>
          <a:p>
            <a:r>
              <a:rPr lang="en-US" altLang="en-US" sz="2400" dirty="0"/>
              <a:t>Network Dependency: Power outages, bandwidth issues and service interruptions.</a:t>
            </a:r>
          </a:p>
          <a:p>
            <a:r>
              <a:rPr lang="en-US" altLang="en-US" sz="2400" dirty="0"/>
              <a:t>System Dependency: Customer’s dependency on availability and reliability of provider’s systems. </a:t>
            </a:r>
          </a:p>
          <a:p>
            <a:r>
              <a:rPr lang="en-US" altLang="en-US" sz="2400" dirty="0"/>
              <a:t>Cloud Provider Dependency: Provider could become insolvent or acquired by competitor, resulting in the service suddenly terminating.</a:t>
            </a:r>
          </a:p>
          <a:p>
            <a:r>
              <a:rPr lang="en-US" altLang="en-US" sz="2400" dirty="0"/>
              <a:t>Lack of control: Customers unable to deploy technical or organizational measures to safeguard the data. May result in reduced availability, integrity, confidentiality, intervenability and isolation. </a:t>
            </a:r>
          </a:p>
          <a:p>
            <a:r>
              <a:rPr lang="en-US" altLang="en-US" sz="2400" dirty="0"/>
              <a:t>Lack of information on processing transparency</a:t>
            </a:r>
          </a:p>
        </p:txBody>
      </p:sp>
      <p:sp>
        <p:nvSpPr>
          <p:cNvPr id="4" name="Slide Number Placeholder 3">
            <a:extLst>
              <a:ext uri="{FF2B5EF4-FFF2-40B4-BE49-F238E27FC236}">
                <a16:creationId xmlns:a16="http://schemas.microsoft.com/office/drawing/2014/main" id="{9D07C13C-87FF-47F8-8B31-2C5FA2DA89BD}"/>
              </a:ext>
            </a:extLst>
          </p:cNvPr>
          <p:cNvSpPr>
            <a:spLocks noGrp="1"/>
          </p:cNvSpPr>
          <p:nvPr>
            <p:ph type="sldNum" sz="quarter" idx="12"/>
          </p:nvPr>
        </p:nvSpPr>
        <p:spPr/>
        <p:txBody>
          <a:bodyPr/>
          <a:lstStyle/>
          <a:p>
            <a:fld id="{AAE70B66-0019-4FA2-8F09-A8AEF25B5BFF}" type="slidenum">
              <a:rPr lang="nb-NO" smtClean="0"/>
              <a:t>37</a:t>
            </a:fld>
            <a:endParaRPr lang="nb-NO"/>
          </a:p>
        </p:txBody>
      </p:sp>
    </p:spTree>
    <p:extLst>
      <p:ext uri="{BB962C8B-B14F-4D97-AF65-F5344CB8AC3E}">
        <p14:creationId xmlns:p14="http://schemas.microsoft.com/office/powerpoint/2010/main" val="426819986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Cloud computing benefits and risks</a:t>
            </a:r>
            <a:endParaRPr lang="nb-NO" dirty="0"/>
          </a:p>
        </p:txBody>
      </p:sp>
      <p:graphicFrame>
        <p:nvGraphicFramePr>
          <p:cNvPr id="3" name="Table 2"/>
          <p:cNvGraphicFramePr>
            <a:graphicFrameLocks noGrp="1"/>
          </p:cNvGraphicFramePr>
          <p:nvPr>
            <p:extLst>
              <p:ext uri="{D42A27DB-BD31-4B8C-83A1-F6EECF244321}">
                <p14:modId xmlns:p14="http://schemas.microsoft.com/office/powerpoint/2010/main" val="4012105215"/>
              </p:ext>
            </p:extLst>
          </p:nvPr>
        </p:nvGraphicFramePr>
        <p:xfrm>
          <a:off x="1524652" y="2820813"/>
          <a:ext cx="8128000" cy="274320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40">
                <a:tc>
                  <a:txBody>
                    <a:bodyPr/>
                    <a:lstStyle/>
                    <a:p>
                      <a:r>
                        <a:rPr lang="nb-NO" dirty="0"/>
                        <a:t>Benefits</a:t>
                      </a:r>
                    </a:p>
                  </a:txBody>
                  <a:tcPr/>
                </a:tc>
                <a:tc>
                  <a:txBody>
                    <a:bodyPr/>
                    <a:lstStyle/>
                    <a:p>
                      <a:r>
                        <a:rPr lang="nb-NO" dirty="0"/>
                        <a:t>Risks</a:t>
                      </a:r>
                    </a:p>
                  </a:txBody>
                  <a:tcPr/>
                </a:tc>
                <a:extLst>
                  <a:ext uri="{0D108BD9-81ED-4DB2-BD59-A6C34878D82A}">
                    <a16:rowId xmlns:a16="http://schemas.microsoft.com/office/drawing/2014/main" val="10000"/>
                  </a:ext>
                </a:extLst>
              </a:tr>
              <a:tr h="370840">
                <a:tc>
                  <a:txBody>
                    <a:bodyPr/>
                    <a:lstStyle/>
                    <a:p>
                      <a:pPr marL="285750" indent="-285750">
                        <a:buFont typeface="Arial" panose="020B0604020202020204" pitchFamily="34" charset="0"/>
                        <a:buChar char="•"/>
                      </a:pPr>
                      <a:r>
                        <a:rPr lang="en-US" sz="1800" dirty="0"/>
                        <a:t>Cost reduction</a:t>
                      </a:r>
                    </a:p>
                    <a:p>
                      <a:pPr marL="285750" indent="-285750">
                        <a:buFont typeface="Arial" panose="020B0604020202020204" pitchFamily="34" charset="0"/>
                        <a:buChar char="•"/>
                      </a:pPr>
                      <a:r>
                        <a:rPr lang="en-US" sz="1800" dirty="0"/>
                        <a:t>Scalability/agility</a:t>
                      </a:r>
                    </a:p>
                    <a:p>
                      <a:pPr marL="285750" indent="-285750">
                        <a:buFont typeface="Arial" panose="020B0604020202020204" pitchFamily="34" charset="0"/>
                        <a:buChar char="•"/>
                      </a:pPr>
                      <a:r>
                        <a:rPr lang="en-US" sz="1800" dirty="0"/>
                        <a:t>Improved security</a:t>
                      </a:r>
                    </a:p>
                    <a:p>
                      <a:pPr marL="285750" indent="-285750">
                        <a:buFont typeface="Arial" panose="020B0604020202020204" pitchFamily="34" charset="0"/>
                        <a:buChar char="•"/>
                      </a:pPr>
                      <a:r>
                        <a:rPr lang="en-US" sz="1800" dirty="0"/>
                        <a:t>Access to new technologies</a:t>
                      </a:r>
                    </a:p>
                    <a:p>
                      <a:pPr marL="285750" indent="-285750">
                        <a:buFont typeface="Arial" panose="020B0604020202020204" pitchFamily="34" charset="0"/>
                        <a:buChar char="•"/>
                      </a:pPr>
                      <a:r>
                        <a:rPr lang="en-US" sz="1800" dirty="0"/>
                        <a:t>Large-scale prototyping</a:t>
                      </a:r>
                    </a:p>
                    <a:p>
                      <a:pPr marL="285750" indent="-285750">
                        <a:buFont typeface="Arial" panose="020B0604020202020204" pitchFamily="34" charset="0"/>
                        <a:buChar char="•"/>
                      </a:pPr>
                      <a:r>
                        <a:rPr lang="en-US" sz="1800" dirty="0"/>
                        <a:t>More flexible working practices</a:t>
                      </a:r>
                    </a:p>
                    <a:p>
                      <a:pPr marL="285750" indent="-285750">
                        <a:buFont typeface="Arial" panose="020B0604020202020204" pitchFamily="34" charset="0"/>
                        <a:buChar char="•"/>
                      </a:pPr>
                      <a:r>
                        <a:rPr lang="en-US" sz="1800" dirty="0"/>
                        <a:t>Increased competitiveness</a:t>
                      </a:r>
                    </a:p>
                  </a:txBody>
                  <a:tcPr/>
                </a:tc>
                <a:tc>
                  <a:txBody>
                    <a:bodyPr/>
                    <a:lstStyle/>
                    <a:p>
                      <a:pPr marL="285750" indent="-285750">
                        <a:buFont typeface="Arial" panose="020B0604020202020204" pitchFamily="34" charset="0"/>
                        <a:buChar char="•"/>
                      </a:pPr>
                      <a:r>
                        <a:rPr lang="en-US" noProof="0" dirty="0"/>
                        <a:t>Network dependency</a:t>
                      </a:r>
                    </a:p>
                    <a:p>
                      <a:pPr marL="285750" indent="-285750">
                        <a:buFont typeface="Arial" panose="020B0604020202020204" pitchFamily="34" charset="0"/>
                        <a:buChar char="•"/>
                      </a:pPr>
                      <a:r>
                        <a:rPr lang="en-US" noProof="0" dirty="0"/>
                        <a:t>System dependency</a:t>
                      </a:r>
                    </a:p>
                    <a:p>
                      <a:pPr marL="285750" indent="-285750">
                        <a:buFont typeface="Arial" panose="020B0604020202020204" pitchFamily="34" charset="0"/>
                        <a:buChar char="•"/>
                      </a:pPr>
                      <a:r>
                        <a:rPr lang="en-US" noProof="0" dirty="0"/>
                        <a:t>Cloud provider</a:t>
                      </a:r>
                      <a:r>
                        <a:rPr lang="en-US" baseline="0" noProof="0" dirty="0"/>
                        <a:t> dependency</a:t>
                      </a:r>
                    </a:p>
                    <a:p>
                      <a:pPr marL="285750" indent="-285750">
                        <a:buFont typeface="Arial" panose="020B0604020202020204" pitchFamily="34" charset="0"/>
                        <a:buChar char="•"/>
                      </a:pPr>
                      <a:r>
                        <a:rPr lang="en-US" baseline="0" noProof="0" dirty="0"/>
                        <a:t>Lack of control over the data</a:t>
                      </a:r>
                    </a:p>
                    <a:p>
                      <a:pPr marL="285750" indent="-285750">
                        <a:buFont typeface="Arial" panose="020B0604020202020204" pitchFamily="34" charset="0"/>
                        <a:buChar char="•"/>
                      </a:pPr>
                      <a:r>
                        <a:rPr lang="en-US" baseline="0" noProof="0" dirty="0"/>
                        <a:t>Lack of intervenability</a:t>
                      </a:r>
                    </a:p>
                    <a:p>
                      <a:pPr marL="285750" indent="-285750">
                        <a:buFont typeface="Arial" panose="020B0604020202020204" pitchFamily="34" charset="0"/>
                        <a:buChar char="•"/>
                      </a:pPr>
                      <a:r>
                        <a:rPr lang="en-US" baseline="0" noProof="0" dirty="0"/>
                        <a:t>Lack of transparency</a:t>
                      </a:r>
                    </a:p>
                  </a:txBody>
                  <a:tcPr/>
                </a:tc>
                <a:extLst>
                  <a:ext uri="{0D108BD9-81ED-4DB2-BD59-A6C34878D82A}">
                    <a16:rowId xmlns:a16="http://schemas.microsoft.com/office/drawing/2014/main" val="10001"/>
                  </a:ext>
                </a:extLst>
              </a:tr>
            </a:tbl>
          </a:graphicData>
        </a:graphic>
      </p:graphicFrame>
      <p:sp>
        <p:nvSpPr>
          <p:cNvPr id="4" name="Slide Number Placeholder 3">
            <a:extLst>
              <a:ext uri="{FF2B5EF4-FFF2-40B4-BE49-F238E27FC236}">
                <a16:creationId xmlns:a16="http://schemas.microsoft.com/office/drawing/2014/main" id="{B266097C-EAE0-42C6-9C89-F59263BB8644}"/>
              </a:ext>
            </a:extLst>
          </p:cNvPr>
          <p:cNvSpPr>
            <a:spLocks noGrp="1"/>
          </p:cNvSpPr>
          <p:nvPr>
            <p:ph type="sldNum" sz="quarter" idx="12"/>
          </p:nvPr>
        </p:nvSpPr>
        <p:spPr/>
        <p:txBody>
          <a:bodyPr/>
          <a:lstStyle/>
          <a:p>
            <a:fld id="{AAE70B66-0019-4FA2-8F09-A8AEF25B5BFF}" type="slidenum">
              <a:rPr lang="nb-NO" smtClean="0"/>
              <a:t>38</a:t>
            </a:fld>
            <a:endParaRPr lang="nb-NO"/>
          </a:p>
        </p:txBody>
      </p:sp>
    </p:spTree>
    <p:extLst>
      <p:ext uri="{BB962C8B-B14F-4D97-AF65-F5344CB8AC3E}">
        <p14:creationId xmlns:p14="http://schemas.microsoft.com/office/powerpoint/2010/main" val="293766228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Cloud-Based Database Solutions </a:t>
            </a:r>
            <a:r>
              <a:rPr lang="en-GB" sz="2000" b="0" dirty="0"/>
              <a:t>(1 of 8)</a:t>
            </a:r>
            <a:endParaRPr lang="en-US" sz="2000" b="0" dirty="0"/>
          </a:p>
        </p:txBody>
      </p:sp>
      <p:sp>
        <p:nvSpPr>
          <p:cNvPr id="3" name="Text Placeholder 2"/>
          <p:cNvSpPr>
            <a:spLocks noGrp="1"/>
          </p:cNvSpPr>
          <p:nvPr>
            <p:ph idx="1"/>
          </p:nvPr>
        </p:nvSpPr>
        <p:spPr/>
        <p:txBody>
          <a:bodyPr/>
          <a:lstStyle/>
          <a:p>
            <a:pPr>
              <a:defRPr/>
            </a:pPr>
            <a:r>
              <a:rPr lang="en-US" sz="2400" dirty="0"/>
              <a:t>As a type of Software as a Service (S</a:t>
            </a:r>
            <a:r>
              <a:rPr lang="en-US" sz="100" dirty="0"/>
              <a:t> </a:t>
            </a:r>
            <a:r>
              <a:rPr lang="en-US" sz="2400" dirty="0"/>
              <a:t>a</a:t>
            </a:r>
            <a:r>
              <a:rPr lang="en-US" sz="100" dirty="0"/>
              <a:t> </a:t>
            </a:r>
            <a:r>
              <a:rPr lang="en-US" sz="2400" dirty="0"/>
              <a:t>a</a:t>
            </a:r>
            <a:r>
              <a:rPr lang="en-US" sz="100" dirty="0"/>
              <a:t> </a:t>
            </a:r>
            <a:r>
              <a:rPr lang="en-US" sz="2400" dirty="0"/>
              <a:t>S), cloud-based database solutions fall into two basic categories:</a:t>
            </a:r>
          </a:p>
          <a:p>
            <a:pPr lvl="1">
              <a:defRPr/>
            </a:pPr>
            <a:r>
              <a:rPr lang="en-US" sz="2400" dirty="0"/>
              <a:t>Data as a Service (D</a:t>
            </a:r>
            <a:r>
              <a:rPr lang="en-US" sz="100" dirty="0"/>
              <a:t> </a:t>
            </a:r>
            <a:r>
              <a:rPr lang="en-US" sz="2400" dirty="0"/>
              <a:t>a</a:t>
            </a:r>
            <a:r>
              <a:rPr lang="en-US" sz="100" dirty="0"/>
              <a:t> </a:t>
            </a:r>
            <a:r>
              <a:rPr lang="en-US" sz="2400" dirty="0"/>
              <a:t>a</a:t>
            </a:r>
            <a:r>
              <a:rPr lang="en-US" sz="100" dirty="0"/>
              <a:t> </a:t>
            </a:r>
            <a:r>
              <a:rPr lang="en-US" sz="2400" dirty="0"/>
              <a:t>S) and</a:t>
            </a:r>
          </a:p>
          <a:p>
            <a:pPr lvl="1">
              <a:defRPr/>
            </a:pPr>
            <a:r>
              <a:rPr lang="en-US" sz="2400" dirty="0"/>
              <a:t>Database as a Service (D</a:t>
            </a:r>
            <a:r>
              <a:rPr lang="en-US" sz="100" dirty="0"/>
              <a:t> </a:t>
            </a:r>
            <a:r>
              <a:rPr lang="en-US" sz="2400" dirty="0"/>
              <a:t>B</a:t>
            </a:r>
            <a:r>
              <a:rPr lang="en-US" sz="100" dirty="0"/>
              <a:t> </a:t>
            </a:r>
            <a:r>
              <a:rPr lang="en-US" sz="2400" dirty="0"/>
              <a:t>a</a:t>
            </a:r>
            <a:r>
              <a:rPr lang="en-US" sz="100" dirty="0"/>
              <a:t> </a:t>
            </a:r>
            <a:r>
              <a:rPr lang="en-US" sz="2400" dirty="0"/>
              <a:t>a</a:t>
            </a:r>
            <a:r>
              <a:rPr lang="en-US" sz="100" dirty="0"/>
              <a:t> </a:t>
            </a:r>
            <a:r>
              <a:rPr lang="en-US" sz="2400" dirty="0"/>
              <a:t>S).</a:t>
            </a:r>
          </a:p>
          <a:p>
            <a:pPr>
              <a:defRPr/>
            </a:pPr>
            <a:r>
              <a:rPr lang="en-US" sz="2400" dirty="0"/>
              <a:t>Key difference between the two options is mainly how the data is managed.</a:t>
            </a:r>
            <a:endParaRPr lang="en-GB" sz="2400" dirty="0"/>
          </a:p>
        </p:txBody>
      </p:sp>
      <p:sp>
        <p:nvSpPr>
          <p:cNvPr id="4" name="Slide Number Placeholder 3">
            <a:extLst>
              <a:ext uri="{FF2B5EF4-FFF2-40B4-BE49-F238E27FC236}">
                <a16:creationId xmlns:a16="http://schemas.microsoft.com/office/drawing/2014/main" id="{570B5028-602C-4ED9-8B27-FA195C2D8FDB}"/>
              </a:ext>
            </a:extLst>
          </p:cNvPr>
          <p:cNvSpPr>
            <a:spLocks noGrp="1"/>
          </p:cNvSpPr>
          <p:nvPr>
            <p:ph type="sldNum" sz="quarter" idx="12"/>
          </p:nvPr>
        </p:nvSpPr>
        <p:spPr/>
        <p:txBody>
          <a:bodyPr/>
          <a:lstStyle/>
          <a:p>
            <a:fld id="{AAE70B66-0019-4FA2-8F09-A8AEF25B5BFF}" type="slidenum">
              <a:rPr lang="nb-NO" smtClean="0"/>
              <a:t>39</a:t>
            </a:fld>
            <a:endParaRPr lang="nb-NO"/>
          </a:p>
        </p:txBody>
      </p:sp>
    </p:spTree>
    <p:extLst>
      <p:ext uri="{BB962C8B-B14F-4D97-AF65-F5344CB8AC3E}">
        <p14:creationId xmlns:p14="http://schemas.microsoft.com/office/powerpoint/2010/main" val="335687605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Multi-User D</a:t>
            </a:r>
            <a:r>
              <a:rPr lang="en-GB" sz="100" dirty="0"/>
              <a:t> </a:t>
            </a:r>
            <a:r>
              <a:rPr lang="en-GB" dirty="0"/>
              <a:t>B</a:t>
            </a:r>
            <a:r>
              <a:rPr lang="en-GB" sz="100" dirty="0"/>
              <a:t> </a:t>
            </a:r>
            <a:r>
              <a:rPr lang="en-GB" dirty="0"/>
              <a:t>M</a:t>
            </a:r>
            <a:r>
              <a:rPr lang="en-GB" sz="100" dirty="0"/>
              <a:t> </a:t>
            </a:r>
            <a:r>
              <a:rPr lang="en-GB" dirty="0"/>
              <a:t>S Architectures</a:t>
            </a:r>
            <a:endParaRPr lang="en-US" dirty="0"/>
          </a:p>
        </p:txBody>
      </p:sp>
      <p:sp>
        <p:nvSpPr>
          <p:cNvPr id="3" name="Text Placeholder 2"/>
          <p:cNvSpPr>
            <a:spLocks noGrp="1"/>
          </p:cNvSpPr>
          <p:nvPr>
            <p:ph idx="1"/>
          </p:nvPr>
        </p:nvSpPr>
        <p:spPr/>
        <p:txBody>
          <a:bodyPr/>
          <a:lstStyle/>
          <a:p>
            <a:r>
              <a:rPr lang="en-US" altLang="en-US" sz="2400" dirty="0"/>
              <a:t>The common architectures that are used to implement </a:t>
            </a:r>
            <a:r>
              <a:rPr lang="en-GB" altLang="en-US" sz="2400" dirty="0"/>
              <a:t>multi-user database management systems:</a:t>
            </a:r>
          </a:p>
          <a:p>
            <a:pPr lvl="1"/>
            <a:r>
              <a:rPr lang="en-GB" altLang="en-US" sz="2400" dirty="0"/>
              <a:t>Teleprocessing</a:t>
            </a:r>
          </a:p>
          <a:p>
            <a:pPr lvl="1"/>
            <a:r>
              <a:rPr lang="en-GB" altLang="en-US" sz="2400" dirty="0"/>
              <a:t>File-Server</a:t>
            </a:r>
          </a:p>
          <a:p>
            <a:pPr lvl="1"/>
            <a:r>
              <a:rPr lang="en-GB" altLang="en-US" sz="2400" dirty="0"/>
              <a:t>Client-Server</a:t>
            </a:r>
          </a:p>
        </p:txBody>
      </p:sp>
      <p:sp>
        <p:nvSpPr>
          <p:cNvPr id="4" name="Slide Number Placeholder 3">
            <a:extLst>
              <a:ext uri="{FF2B5EF4-FFF2-40B4-BE49-F238E27FC236}">
                <a16:creationId xmlns:a16="http://schemas.microsoft.com/office/drawing/2014/main" id="{C5582154-C089-43F1-B2DD-7780EC27DCC8}"/>
              </a:ext>
            </a:extLst>
          </p:cNvPr>
          <p:cNvSpPr>
            <a:spLocks noGrp="1"/>
          </p:cNvSpPr>
          <p:nvPr>
            <p:ph type="sldNum" sz="quarter" idx="12"/>
          </p:nvPr>
        </p:nvSpPr>
        <p:spPr/>
        <p:txBody>
          <a:bodyPr/>
          <a:lstStyle/>
          <a:p>
            <a:fld id="{AAE70B66-0019-4FA2-8F09-A8AEF25B5BFF}" type="slidenum">
              <a:rPr lang="nb-NO" smtClean="0"/>
              <a:t>4</a:t>
            </a:fld>
            <a:endParaRPr lang="nb-NO"/>
          </a:p>
        </p:txBody>
      </p:sp>
    </p:spTree>
    <p:extLst>
      <p:ext uri="{BB962C8B-B14F-4D97-AF65-F5344CB8AC3E}">
        <p14:creationId xmlns:p14="http://schemas.microsoft.com/office/powerpoint/2010/main" val="2923488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Cloud-Based Database Solutions </a:t>
            </a:r>
            <a:r>
              <a:rPr lang="en-GB" sz="2000" b="0" dirty="0"/>
              <a:t>(2 of 8)</a:t>
            </a:r>
            <a:endParaRPr lang="en-US" sz="2000" b="0" dirty="0"/>
          </a:p>
        </p:txBody>
      </p:sp>
      <p:sp>
        <p:nvSpPr>
          <p:cNvPr id="3" name="Text Placeholder 2"/>
          <p:cNvSpPr>
            <a:spLocks noGrp="1"/>
          </p:cNvSpPr>
          <p:nvPr>
            <p:ph idx="1"/>
          </p:nvPr>
        </p:nvSpPr>
        <p:spPr/>
        <p:txBody>
          <a:bodyPr/>
          <a:lstStyle/>
          <a:p>
            <a:r>
              <a:rPr lang="en-US" altLang="en-US" sz="2400" dirty="0"/>
              <a:t>D</a:t>
            </a:r>
            <a:r>
              <a:rPr lang="en-US" altLang="en-US" sz="100" dirty="0"/>
              <a:t> </a:t>
            </a:r>
            <a:r>
              <a:rPr lang="en-US" altLang="en-US" sz="2400" dirty="0"/>
              <a:t>B</a:t>
            </a:r>
            <a:r>
              <a:rPr lang="en-US" altLang="en-US" sz="100" dirty="0"/>
              <a:t> </a:t>
            </a:r>
            <a:r>
              <a:rPr lang="en-US" altLang="en-US" sz="2400" dirty="0"/>
              <a:t>a</a:t>
            </a:r>
            <a:r>
              <a:rPr lang="en-US" altLang="en-US" sz="100" dirty="0"/>
              <a:t> </a:t>
            </a:r>
            <a:r>
              <a:rPr lang="en-US" altLang="en-US" sz="2400" dirty="0"/>
              <a:t>a</a:t>
            </a:r>
            <a:r>
              <a:rPr lang="en-US" altLang="en-US" sz="100" dirty="0"/>
              <a:t> </a:t>
            </a:r>
            <a:r>
              <a:rPr lang="en-US" altLang="en-US" sz="2400" dirty="0"/>
              <a:t>S</a:t>
            </a:r>
          </a:p>
          <a:p>
            <a:pPr lvl="1"/>
            <a:r>
              <a:rPr lang="en-US" altLang="en-US" sz="2400" dirty="0"/>
              <a:t>Offers full database functionality to application developers.</a:t>
            </a:r>
          </a:p>
          <a:p>
            <a:pPr lvl="1"/>
            <a:r>
              <a:rPr lang="en-US" altLang="en-US" sz="2400" dirty="0"/>
              <a:t>Provides a management layer that provides continuous monitoring and configuring of the database to optimized scaling, high availability, multi-tenancy (that is, serving multiple client organizations), and effective resource allocation in the cloud, thereby sparing the developer from ongoing database administration tasks.</a:t>
            </a:r>
            <a:endParaRPr lang="en-GB" altLang="en-US" sz="2400" dirty="0"/>
          </a:p>
        </p:txBody>
      </p:sp>
      <p:sp>
        <p:nvSpPr>
          <p:cNvPr id="4" name="Slide Number Placeholder 3">
            <a:extLst>
              <a:ext uri="{FF2B5EF4-FFF2-40B4-BE49-F238E27FC236}">
                <a16:creationId xmlns:a16="http://schemas.microsoft.com/office/drawing/2014/main" id="{99BCCFF1-690E-45B6-BB6B-2FFFE19DFCEE}"/>
              </a:ext>
            </a:extLst>
          </p:cNvPr>
          <p:cNvSpPr>
            <a:spLocks noGrp="1"/>
          </p:cNvSpPr>
          <p:nvPr>
            <p:ph type="sldNum" sz="quarter" idx="12"/>
          </p:nvPr>
        </p:nvSpPr>
        <p:spPr/>
        <p:txBody>
          <a:bodyPr/>
          <a:lstStyle/>
          <a:p>
            <a:fld id="{AAE70B66-0019-4FA2-8F09-A8AEF25B5BFF}" type="slidenum">
              <a:rPr lang="nb-NO" smtClean="0"/>
              <a:t>40</a:t>
            </a:fld>
            <a:endParaRPr lang="nb-NO"/>
          </a:p>
        </p:txBody>
      </p:sp>
    </p:spTree>
    <p:extLst>
      <p:ext uri="{BB962C8B-B14F-4D97-AF65-F5344CB8AC3E}">
        <p14:creationId xmlns:p14="http://schemas.microsoft.com/office/powerpoint/2010/main" val="326925785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Cloud-Based Database Solutions </a:t>
            </a:r>
            <a:r>
              <a:rPr lang="en-GB" sz="2000" b="0" dirty="0"/>
              <a:t>(3 of 8)</a:t>
            </a:r>
            <a:endParaRPr lang="en-US" sz="2000" b="0" dirty="0"/>
          </a:p>
        </p:txBody>
      </p:sp>
      <p:sp>
        <p:nvSpPr>
          <p:cNvPr id="3" name="Text Placeholder 2"/>
          <p:cNvSpPr>
            <a:spLocks noGrp="1"/>
          </p:cNvSpPr>
          <p:nvPr>
            <p:ph idx="1"/>
          </p:nvPr>
        </p:nvSpPr>
        <p:spPr/>
        <p:txBody>
          <a:bodyPr/>
          <a:lstStyle/>
          <a:p>
            <a:r>
              <a:rPr lang="en-US" altLang="en-US" sz="2400" dirty="0"/>
              <a:t>D</a:t>
            </a:r>
            <a:r>
              <a:rPr lang="en-US" altLang="en-US" sz="100" dirty="0"/>
              <a:t> </a:t>
            </a:r>
            <a:r>
              <a:rPr lang="en-US" altLang="en-US" sz="2400" dirty="0"/>
              <a:t>a</a:t>
            </a:r>
            <a:r>
              <a:rPr lang="en-US" altLang="en-US" sz="100" dirty="0"/>
              <a:t> </a:t>
            </a:r>
            <a:r>
              <a:rPr lang="en-US" altLang="en-US" sz="2400" dirty="0"/>
              <a:t>a</a:t>
            </a:r>
            <a:r>
              <a:rPr lang="en-US" altLang="en-US" sz="100" dirty="0"/>
              <a:t> </a:t>
            </a:r>
            <a:r>
              <a:rPr lang="en-US" altLang="en-US" sz="2400" dirty="0"/>
              <a:t>S:</a:t>
            </a:r>
          </a:p>
          <a:p>
            <a:pPr lvl="1"/>
            <a:r>
              <a:rPr lang="en-US" altLang="en-US" sz="2400" dirty="0"/>
              <a:t>Services enables data definition in the cloud and subsequently querying.</a:t>
            </a:r>
          </a:p>
          <a:p>
            <a:pPr lvl="1"/>
            <a:r>
              <a:rPr lang="en-US" altLang="en-US" sz="2400" dirty="0"/>
              <a:t>Does not implement typical D</a:t>
            </a:r>
            <a:r>
              <a:rPr lang="en-US" altLang="en-US" sz="100" dirty="0"/>
              <a:t> </a:t>
            </a:r>
            <a:r>
              <a:rPr lang="en-US" altLang="en-US" sz="2400" dirty="0"/>
              <a:t>B</a:t>
            </a:r>
            <a:r>
              <a:rPr lang="en-US" altLang="en-US" sz="100" dirty="0"/>
              <a:t> </a:t>
            </a:r>
            <a:r>
              <a:rPr lang="en-US" altLang="en-US" sz="2400" dirty="0"/>
              <a:t>M</a:t>
            </a:r>
            <a:r>
              <a:rPr lang="en-US" altLang="en-US" sz="100" dirty="0"/>
              <a:t> </a:t>
            </a:r>
            <a:r>
              <a:rPr lang="en-US" altLang="en-US" sz="2400" dirty="0"/>
              <a:t>S interfaces (e.g. S</a:t>
            </a:r>
            <a:r>
              <a:rPr lang="en-US" altLang="en-US" sz="100" dirty="0"/>
              <a:t> </a:t>
            </a:r>
            <a:r>
              <a:rPr lang="en-US" altLang="en-US" sz="2400" dirty="0"/>
              <a:t>Q</a:t>
            </a:r>
            <a:r>
              <a:rPr lang="en-US" altLang="en-US" sz="100" dirty="0"/>
              <a:t> </a:t>
            </a:r>
            <a:r>
              <a:rPr lang="en-US" altLang="en-US" sz="2400" dirty="0"/>
              <a:t>L) but instead data is accessed via common A</a:t>
            </a:r>
            <a:r>
              <a:rPr lang="en-US" altLang="en-US" sz="100" dirty="0"/>
              <a:t> </a:t>
            </a:r>
            <a:r>
              <a:rPr lang="en-US" altLang="en-US" sz="2400" dirty="0"/>
              <a:t>P</a:t>
            </a:r>
            <a:r>
              <a:rPr lang="en-US" altLang="en-US" sz="100" dirty="0"/>
              <a:t> </a:t>
            </a:r>
            <a:r>
              <a:rPr lang="en-US" altLang="en-US" sz="2400" dirty="0"/>
              <a:t>I</a:t>
            </a:r>
            <a:r>
              <a:rPr lang="en-US" altLang="en-US" sz="100" dirty="0"/>
              <a:t> </a:t>
            </a:r>
            <a:r>
              <a:rPr lang="en-US" altLang="en-US" sz="2400" dirty="0"/>
              <a:t>s.</a:t>
            </a:r>
          </a:p>
          <a:p>
            <a:pPr lvl="1"/>
            <a:r>
              <a:rPr lang="en-US" altLang="en-US" sz="2400" dirty="0"/>
              <a:t>Enables organization with valuable data to offer access to others. Examples Urban Mapping (geography data service), Xignite (financial data service) and Hoovers (business data service.)</a:t>
            </a:r>
            <a:endParaRPr lang="en-GB" altLang="en-US" sz="2400" dirty="0"/>
          </a:p>
        </p:txBody>
      </p:sp>
      <p:sp>
        <p:nvSpPr>
          <p:cNvPr id="4" name="Slide Number Placeholder 3">
            <a:extLst>
              <a:ext uri="{FF2B5EF4-FFF2-40B4-BE49-F238E27FC236}">
                <a16:creationId xmlns:a16="http://schemas.microsoft.com/office/drawing/2014/main" id="{C0A8E847-5A8F-4A70-9AAA-AA5F7C7F2170}"/>
              </a:ext>
            </a:extLst>
          </p:cNvPr>
          <p:cNvSpPr>
            <a:spLocks noGrp="1"/>
          </p:cNvSpPr>
          <p:nvPr>
            <p:ph type="sldNum" sz="quarter" idx="12"/>
          </p:nvPr>
        </p:nvSpPr>
        <p:spPr/>
        <p:txBody>
          <a:bodyPr/>
          <a:lstStyle/>
          <a:p>
            <a:fld id="{AAE70B66-0019-4FA2-8F09-A8AEF25B5BFF}" type="slidenum">
              <a:rPr lang="nb-NO" smtClean="0"/>
              <a:t>41</a:t>
            </a:fld>
            <a:endParaRPr lang="nb-NO"/>
          </a:p>
        </p:txBody>
      </p:sp>
    </p:spTree>
    <p:extLst>
      <p:ext uri="{BB962C8B-B14F-4D97-AF65-F5344CB8AC3E}">
        <p14:creationId xmlns:p14="http://schemas.microsoft.com/office/powerpoint/2010/main" val="426870399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Cloud-Based Database Solutions </a:t>
            </a:r>
            <a:r>
              <a:rPr lang="en-GB" sz="2000" b="0" dirty="0"/>
              <a:t>(4 of 8)</a:t>
            </a:r>
            <a:endParaRPr lang="nb-NO" dirty="0"/>
          </a:p>
        </p:txBody>
      </p:sp>
      <p:sp>
        <p:nvSpPr>
          <p:cNvPr id="3" name="Content Placeholder 2"/>
          <p:cNvSpPr>
            <a:spLocks noGrp="1"/>
          </p:cNvSpPr>
          <p:nvPr>
            <p:ph idx="1"/>
          </p:nvPr>
        </p:nvSpPr>
        <p:spPr>
          <a:xfrm>
            <a:off x="453945" y="2304133"/>
            <a:ext cx="7315200" cy="489411"/>
          </a:xfrm>
        </p:spPr>
        <p:txBody>
          <a:bodyPr>
            <a:normAutofit/>
          </a:bodyPr>
          <a:lstStyle/>
          <a:p>
            <a:r>
              <a:rPr lang="en-US" dirty="0">
                <a:solidFill>
                  <a:schemeClr val="accent1">
                    <a:lumMod val="75000"/>
                  </a:schemeClr>
                </a:solidFill>
              </a:rPr>
              <a:t>Separate database servers</a:t>
            </a:r>
          </a:p>
        </p:txBody>
      </p:sp>
      <p:pic>
        <p:nvPicPr>
          <p:cNvPr id="4" name="Picture 3"/>
          <p:cNvPicPr>
            <a:picLocks noChangeAspect="1"/>
          </p:cNvPicPr>
          <p:nvPr/>
        </p:nvPicPr>
        <p:blipFill rotWithShape="1">
          <a:blip r:embed="rId2"/>
          <a:srcRect t="1801"/>
          <a:stretch/>
        </p:blipFill>
        <p:spPr>
          <a:xfrm>
            <a:off x="5270649" y="1782306"/>
            <a:ext cx="4151846" cy="3905573"/>
          </a:xfrm>
          <a:prstGeom prst="rect">
            <a:avLst/>
          </a:prstGeom>
        </p:spPr>
      </p:pic>
      <p:sp>
        <p:nvSpPr>
          <p:cNvPr id="5" name="TextBox 4"/>
          <p:cNvSpPr txBox="1"/>
          <p:nvPr/>
        </p:nvSpPr>
        <p:spPr>
          <a:xfrm>
            <a:off x="3760922" y="3383797"/>
            <a:ext cx="1591159" cy="369332"/>
          </a:xfrm>
          <a:prstGeom prst="rect">
            <a:avLst/>
          </a:prstGeom>
          <a:noFill/>
        </p:spPr>
        <p:txBody>
          <a:bodyPr wrap="square" rtlCol="0">
            <a:spAutoFit/>
          </a:bodyPr>
          <a:lstStyle/>
          <a:p>
            <a:r>
              <a:rPr lang="en-US" dirty="0">
                <a:solidFill>
                  <a:srgbClr val="FF0000"/>
                </a:solidFill>
              </a:rPr>
              <a:t>You pay more!</a:t>
            </a:r>
          </a:p>
        </p:txBody>
      </p:sp>
      <p:sp>
        <p:nvSpPr>
          <p:cNvPr id="6" name="Slide Number Placeholder 5">
            <a:extLst>
              <a:ext uri="{FF2B5EF4-FFF2-40B4-BE49-F238E27FC236}">
                <a16:creationId xmlns:a16="http://schemas.microsoft.com/office/drawing/2014/main" id="{D01725A2-349D-4DCD-B8A5-68D5E6C051B9}"/>
              </a:ext>
            </a:extLst>
          </p:cNvPr>
          <p:cNvSpPr>
            <a:spLocks noGrp="1"/>
          </p:cNvSpPr>
          <p:nvPr>
            <p:ph type="sldNum" sz="quarter" idx="12"/>
          </p:nvPr>
        </p:nvSpPr>
        <p:spPr/>
        <p:txBody>
          <a:bodyPr/>
          <a:lstStyle/>
          <a:p>
            <a:fld id="{AAE70B66-0019-4FA2-8F09-A8AEF25B5BFF}" type="slidenum">
              <a:rPr lang="nb-NO" smtClean="0"/>
              <a:t>42</a:t>
            </a:fld>
            <a:endParaRPr lang="nb-NO"/>
          </a:p>
        </p:txBody>
      </p:sp>
    </p:spTree>
    <p:extLst>
      <p:ext uri="{BB962C8B-B14F-4D97-AF65-F5344CB8AC3E}">
        <p14:creationId xmlns:p14="http://schemas.microsoft.com/office/powerpoint/2010/main" val="280611282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1000" fill="hold"/>
                                        <p:tgtEl>
                                          <p:spTgt spid="5"/>
                                        </p:tgtEl>
                                        <p:attrNameLst>
                                          <p:attrName>ppt_w</p:attrName>
                                        </p:attrNameLst>
                                      </p:cBhvr>
                                      <p:tavLst>
                                        <p:tav tm="0">
                                          <p:val>
                                            <p:fltVal val="0"/>
                                          </p:val>
                                        </p:tav>
                                        <p:tav tm="100000">
                                          <p:val>
                                            <p:strVal val="#ppt_w"/>
                                          </p:val>
                                        </p:tav>
                                      </p:tavLst>
                                    </p:anim>
                                    <p:anim calcmode="lin" valueType="num">
                                      <p:cBhvr>
                                        <p:cTn id="20" dur="1000" fill="hold"/>
                                        <p:tgtEl>
                                          <p:spTgt spid="5"/>
                                        </p:tgtEl>
                                        <p:attrNameLst>
                                          <p:attrName>ppt_h</p:attrName>
                                        </p:attrNameLst>
                                      </p:cBhvr>
                                      <p:tavLst>
                                        <p:tav tm="0">
                                          <p:val>
                                            <p:fltVal val="0"/>
                                          </p:val>
                                        </p:tav>
                                        <p:tav tm="100000">
                                          <p:val>
                                            <p:strVal val="#ppt_h"/>
                                          </p:val>
                                        </p:tav>
                                      </p:tavLst>
                                    </p:anim>
                                    <p:anim calcmode="lin" valueType="num">
                                      <p:cBhvr>
                                        <p:cTn id="21" dur="1000" fill="hold"/>
                                        <p:tgtEl>
                                          <p:spTgt spid="5"/>
                                        </p:tgtEl>
                                        <p:attrNameLst>
                                          <p:attrName>style.rotation</p:attrName>
                                        </p:attrNameLst>
                                      </p:cBhvr>
                                      <p:tavLst>
                                        <p:tav tm="0">
                                          <p:val>
                                            <p:fltVal val="90"/>
                                          </p:val>
                                        </p:tav>
                                        <p:tav tm="100000">
                                          <p:val>
                                            <p:fltVal val="0"/>
                                          </p:val>
                                        </p:tav>
                                      </p:tavLst>
                                    </p:anim>
                                    <p:animEffect transition="in" filter="fade">
                                      <p:cBhvr>
                                        <p:cTn id="22"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Cloud-Based Database Solutions </a:t>
            </a:r>
            <a:r>
              <a:rPr lang="en-GB" sz="2000" b="0" dirty="0"/>
              <a:t>(5 of 8)</a:t>
            </a:r>
            <a:endParaRPr lang="en-US" sz="2000" b="0" dirty="0"/>
          </a:p>
        </p:txBody>
      </p:sp>
      <p:sp>
        <p:nvSpPr>
          <p:cNvPr id="3" name="Text Placeholder 2"/>
          <p:cNvSpPr>
            <a:spLocks noGrp="1"/>
          </p:cNvSpPr>
          <p:nvPr>
            <p:ph idx="1"/>
          </p:nvPr>
        </p:nvSpPr>
        <p:spPr/>
        <p:txBody>
          <a:bodyPr>
            <a:normAutofit/>
          </a:bodyPr>
          <a:lstStyle/>
          <a:p>
            <a:r>
              <a:rPr lang="en-GB" altLang="en-US" sz="2400" dirty="0"/>
              <a:t>Multi-tenant cloud database-shared server, separate database server process architecture.</a:t>
            </a:r>
          </a:p>
        </p:txBody>
      </p:sp>
      <p:pic>
        <p:nvPicPr>
          <p:cNvPr id="6" name="Picture 5" descr="Diagram of the multi tenant cloud database separate servers architecture. Cloud hosts separate databases for different tenants and users belonging to each tenant can access only their respective database. There is no communication between tenants."/>
          <p:cNvPicPr>
            <a:picLocks noChangeAspect="1"/>
          </p:cNvPicPr>
          <p:nvPr/>
        </p:nvPicPr>
        <p:blipFill>
          <a:blip r:embed="rId2"/>
          <a:stretch>
            <a:fillRect/>
          </a:stretch>
        </p:blipFill>
        <p:spPr>
          <a:xfrm>
            <a:off x="3948823" y="2550020"/>
            <a:ext cx="4294354" cy="3807718"/>
          </a:xfrm>
          <a:prstGeom prst="rect">
            <a:avLst/>
          </a:prstGeom>
        </p:spPr>
      </p:pic>
      <p:sp>
        <p:nvSpPr>
          <p:cNvPr id="5" name="TextBox 4"/>
          <p:cNvSpPr txBox="1"/>
          <p:nvPr/>
        </p:nvSpPr>
        <p:spPr>
          <a:xfrm>
            <a:off x="701401" y="3299717"/>
            <a:ext cx="3456122" cy="2308324"/>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FF0000"/>
                </a:solidFill>
              </a:rPr>
              <a:t>Each tenant has its own memory and disk resources and is unable to share unused resources with other virtual environments, and this is an issue!</a:t>
            </a:r>
          </a:p>
          <a:p>
            <a:pPr marL="285750" indent="-285750">
              <a:buFont typeface="Arial" panose="020B0604020202020204" pitchFamily="34" charset="0"/>
              <a:buChar char="•"/>
            </a:pPr>
            <a:r>
              <a:rPr lang="en-US" dirty="0">
                <a:solidFill>
                  <a:srgbClr val="FF0000"/>
                </a:solidFill>
              </a:rPr>
              <a:t>Performance issues!</a:t>
            </a:r>
          </a:p>
          <a:p>
            <a:pPr marL="285750" indent="-285750">
              <a:buFont typeface="Arial" panose="020B0604020202020204" pitchFamily="34" charset="0"/>
              <a:buChar char="•"/>
            </a:pPr>
            <a:r>
              <a:rPr lang="en-US" dirty="0">
                <a:solidFill>
                  <a:srgbClr val="FF0000"/>
                </a:solidFill>
              </a:rPr>
              <a:t>Security is not an issue!</a:t>
            </a:r>
          </a:p>
        </p:txBody>
      </p:sp>
      <p:sp>
        <p:nvSpPr>
          <p:cNvPr id="4" name="Slide Number Placeholder 3">
            <a:extLst>
              <a:ext uri="{FF2B5EF4-FFF2-40B4-BE49-F238E27FC236}">
                <a16:creationId xmlns:a16="http://schemas.microsoft.com/office/drawing/2014/main" id="{942D6D40-6898-4775-9443-0E4B78DEEF4B}"/>
              </a:ext>
            </a:extLst>
          </p:cNvPr>
          <p:cNvSpPr>
            <a:spLocks noGrp="1"/>
          </p:cNvSpPr>
          <p:nvPr>
            <p:ph type="sldNum" sz="quarter" idx="12"/>
          </p:nvPr>
        </p:nvSpPr>
        <p:spPr/>
        <p:txBody>
          <a:bodyPr/>
          <a:lstStyle/>
          <a:p>
            <a:fld id="{AAE70B66-0019-4FA2-8F09-A8AEF25B5BFF}" type="slidenum">
              <a:rPr lang="nb-NO" smtClean="0"/>
              <a:t>43</a:t>
            </a:fld>
            <a:endParaRPr lang="nb-NO"/>
          </a:p>
        </p:txBody>
      </p:sp>
    </p:spTree>
    <p:extLst>
      <p:ext uri="{BB962C8B-B14F-4D97-AF65-F5344CB8AC3E}">
        <p14:creationId xmlns:p14="http://schemas.microsoft.com/office/powerpoint/2010/main" val="178063478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Cloud-Based Database Solutions </a:t>
            </a:r>
            <a:r>
              <a:rPr lang="en-GB" sz="2000" b="0" dirty="0"/>
              <a:t>(6 of 8)</a:t>
            </a:r>
            <a:endParaRPr lang="en-US" sz="2000" b="0" dirty="0"/>
          </a:p>
        </p:txBody>
      </p:sp>
      <p:sp>
        <p:nvSpPr>
          <p:cNvPr id="3" name="Text Placeholder 2"/>
          <p:cNvSpPr>
            <a:spLocks noGrp="1"/>
          </p:cNvSpPr>
          <p:nvPr>
            <p:ph idx="1"/>
          </p:nvPr>
        </p:nvSpPr>
        <p:spPr/>
        <p:txBody>
          <a:bodyPr>
            <a:normAutofit/>
          </a:bodyPr>
          <a:lstStyle/>
          <a:p>
            <a:r>
              <a:rPr lang="en-GB" altLang="en-US" sz="2400" dirty="0"/>
              <a:t>Multi-tenant cloud database-shared D</a:t>
            </a:r>
            <a:r>
              <a:rPr lang="en-GB" altLang="en-US" sz="100" dirty="0"/>
              <a:t> </a:t>
            </a:r>
            <a:r>
              <a:rPr lang="en-GB" altLang="en-US" sz="2400" dirty="0"/>
              <a:t>B</a:t>
            </a:r>
            <a:r>
              <a:rPr lang="en-GB" altLang="en-US" sz="100" dirty="0"/>
              <a:t> </a:t>
            </a:r>
            <a:r>
              <a:rPr lang="en-GB" altLang="en-US" sz="2400" dirty="0"/>
              <a:t>M</a:t>
            </a:r>
            <a:r>
              <a:rPr lang="en-GB" altLang="en-US" sz="100" dirty="0"/>
              <a:t> </a:t>
            </a:r>
            <a:r>
              <a:rPr lang="en-GB" altLang="en-US" sz="2400" dirty="0"/>
              <a:t>S server, separate databases.</a:t>
            </a:r>
          </a:p>
        </p:txBody>
      </p:sp>
      <p:pic>
        <p:nvPicPr>
          <p:cNvPr id="4" name="Picture 3" descr="Diagram of the multi-tenant cloud database-shared database management system server, but separate databases. Each tenant has their own separate database but shares a single database management system and single server process with all the other tenants."/>
          <p:cNvPicPr>
            <a:picLocks noChangeAspect="1"/>
          </p:cNvPicPr>
          <p:nvPr/>
        </p:nvPicPr>
        <p:blipFill>
          <a:blip r:embed="rId2"/>
          <a:stretch>
            <a:fillRect/>
          </a:stretch>
        </p:blipFill>
        <p:spPr>
          <a:xfrm>
            <a:off x="4253201" y="2579674"/>
            <a:ext cx="3685598" cy="3755967"/>
          </a:xfrm>
          <a:prstGeom prst="rect">
            <a:avLst/>
          </a:prstGeom>
        </p:spPr>
      </p:pic>
      <p:sp>
        <p:nvSpPr>
          <p:cNvPr id="5" name="TextBox 4"/>
          <p:cNvSpPr txBox="1"/>
          <p:nvPr/>
        </p:nvSpPr>
        <p:spPr>
          <a:xfrm>
            <a:off x="1113306" y="3534327"/>
            <a:ext cx="3528447" cy="923330"/>
          </a:xfrm>
          <a:prstGeom prst="rect">
            <a:avLst/>
          </a:prstGeom>
          <a:noFill/>
        </p:spPr>
        <p:txBody>
          <a:bodyPr wrap="square" rtlCol="0">
            <a:spAutoFit/>
          </a:bodyPr>
          <a:lstStyle/>
          <a:p>
            <a:r>
              <a:rPr lang="en-US" dirty="0">
                <a:solidFill>
                  <a:srgbClr val="FF0000"/>
                </a:solidFill>
              </a:rPr>
              <a:t>Can share unused resources between tenants to support better utilization of resources!</a:t>
            </a:r>
          </a:p>
        </p:txBody>
      </p:sp>
      <p:sp>
        <p:nvSpPr>
          <p:cNvPr id="6" name="Slide Number Placeholder 5">
            <a:extLst>
              <a:ext uri="{FF2B5EF4-FFF2-40B4-BE49-F238E27FC236}">
                <a16:creationId xmlns:a16="http://schemas.microsoft.com/office/drawing/2014/main" id="{FA7A73C3-8BF3-4ED3-BE23-20C1584A5969}"/>
              </a:ext>
            </a:extLst>
          </p:cNvPr>
          <p:cNvSpPr>
            <a:spLocks noGrp="1"/>
          </p:cNvSpPr>
          <p:nvPr>
            <p:ph type="sldNum" sz="quarter" idx="12"/>
          </p:nvPr>
        </p:nvSpPr>
        <p:spPr/>
        <p:txBody>
          <a:bodyPr/>
          <a:lstStyle/>
          <a:p>
            <a:fld id="{AAE70B66-0019-4FA2-8F09-A8AEF25B5BFF}" type="slidenum">
              <a:rPr lang="nb-NO" smtClean="0"/>
              <a:t>44</a:t>
            </a:fld>
            <a:endParaRPr lang="nb-NO"/>
          </a:p>
        </p:txBody>
      </p:sp>
    </p:spTree>
    <p:extLst>
      <p:ext uri="{BB962C8B-B14F-4D97-AF65-F5344CB8AC3E}">
        <p14:creationId xmlns:p14="http://schemas.microsoft.com/office/powerpoint/2010/main" val="137753222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p:cTn id="20" dur="1000" fill="hold"/>
                                        <p:tgtEl>
                                          <p:spTgt spid="5"/>
                                        </p:tgtEl>
                                        <p:attrNameLst>
                                          <p:attrName>ppt_w</p:attrName>
                                        </p:attrNameLst>
                                      </p:cBhvr>
                                      <p:tavLst>
                                        <p:tav tm="0">
                                          <p:val>
                                            <p:fltVal val="0"/>
                                          </p:val>
                                        </p:tav>
                                        <p:tav tm="100000">
                                          <p:val>
                                            <p:strVal val="#ppt_w"/>
                                          </p:val>
                                        </p:tav>
                                      </p:tavLst>
                                    </p:anim>
                                    <p:anim calcmode="lin" valueType="num">
                                      <p:cBhvr>
                                        <p:cTn id="21" dur="1000" fill="hold"/>
                                        <p:tgtEl>
                                          <p:spTgt spid="5"/>
                                        </p:tgtEl>
                                        <p:attrNameLst>
                                          <p:attrName>ppt_h</p:attrName>
                                        </p:attrNameLst>
                                      </p:cBhvr>
                                      <p:tavLst>
                                        <p:tav tm="0">
                                          <p:val>
                                            <p:fltVal val="0"/>
                                          </p:val>
                                        </p:tav>
                                        <p:tav tm="100000">
                                          <p:val>
                                            <p:strVal val="#ppt_h"/>
                                          </p:val>
                                        </p:tav>
                                      </p:tavLst>
                                    </p:anim>
                                    <p:anim calcmode="lin" valueType="num">
                                      <p:cBhvr>
                                        <p:cTn id="22" dur="1000" fill="hold"/>
                                        <p:tgtEl>
                                          <p:spTgt spid="5"/>
                                        </p:tgtEl>
                                        <p:attrNameLst>
                                          <p:attrName>style.rotation</p:attrName>
                                        </p:attrNameLst>
                                      </p:cBhvr>
                                      <p:tavLst>
                                        <p:tav tm="0">
                                          <p:val>
                                            <p:fltVal val="90"/>
                                          </p:val>
                                        </p:tav>
                                        <p:tav tm="100000">
                                          <p:val>
                                            <p:fltVal val="0"/>
                                          </p:val>
                                        </p:tav>
                                      </p:tavLst>
                                    </p:anim>
                                    <p:animEffect transition="in" filter="fade">
                                      <p:cBhvr>
                                        <p:cTn id="23"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Cloud-Based Database Solutions </a:t>
            </a:r>
            <a:r>
              <a:rPr lang="en-GB" sz="2000" b="0" dirty="0"/>
              <a:t>(7 of 8)</a:t>
            </a:r>
            <a:endParaRPr lang="en-US" sz="2000" b="0" dirty="0"/>
          </a:p>
        </p:txBody>
      </p:sp>
      <p:sp>
        <p:nvSpPr>
          <p:cNvPr id="3" name="Text Placeholder 2"/>
          <p:cNvSpPr>
            <a:spLocks noGrp="1"/>
          </p:cNvSpPr>
          <p:nvPr>
            <p:ph idx="1"/>
          </p:nvPr>
        </p:nvSpPr>
        <p:spPr>
          <a:xfrm>
            <a:off x="783004" y="2126457"/>
            <a:ext cx="10707595" cy="428984"/>
          </a:xfrm>
        </p:spPr>
        <p:txBody>
          <a:bodyPr>
            <a:normAutofit/>
          </a:bodyPr>
          <a:lstStyle/>
          <a:p>
            <a:r>
              <a:rPr lang="en-US" altLang="en-US" sz="2400" dirty="0"/>
              <a:t>Multi-tenant cloud database–shared database, separate schema architecture.</a:t>
            </a:r>
            <a:endParaRPr lang="en-GB" altLang="en-US" sz="2400" dirty="0"/>
          </a:p>
        </p:txBody>
      </p:sp>
      <p:pic>
        <p:nvPicPr>
          <p:cNvPr id="4" name="Picture 3" descr="Diagram of multi-tenant cloud database-shared database, but with separate schema architecture. There is only one shared database server for all tenants, but for each tenant there is a unique schema that provides access to the data to which the tenant is entitled."/>
          <p:cNvPicPr>
            <a:picLocks noChangeAspect="1"/>
          </p:cNvPicPr>
          <p:nvPr/>
        </p:nvPicPr>
        <p:blipFill>
          <a:blip r:embed="rId2"/>
          <a:stretch>
            <a:fillRect/>
          </a:stretch>
        </p:blipFill>
        <p:spPr>
          <a:xfrm>
            <a:off x="3943050" y="2555441"/>
            <a:ext cx="4305900" cy="3848304"/>
          </a:xfrm>
          <a:prstGeom prst="rect">
            <a:avLst/>
          </a:prstGeom>
        </p:spPr>
      </p:pic>
      <p:sp>
        <p:nvSpPr>
          <p:cNvPr id="5" name="TextBox 4"/>
          <p:cNvSpPr txBox="1"/>
          <p:nvPr/>
        </p:nvSpPr>
        <p:spPr>
          <a:xfrm>
            <a:off x="1050352" y="3599826"/>
            <a:ext cx="3177153" cy="1477328"/>
          </a:xfrm>
          <a:prstGeom prst="rect">
            <a:avLst/>
          </a:prstGeom>
          <a:noFill/>
        </p:spPr>
        <p:txBody>
          <a:bodyPr wrap="square" rtlCol="0">
            <a:spAutoFit/>
          </a:bodyPr>
          <a:lstStyle/>
          <a:p>
            <a:r>
              <a:rPr lang="en-US" dirty="0">
                <a:solidFill>
                  <a:srgbClr val="FF0000"/>
                </a:solidFill>
              </a:rPr>
              <a:t>The DBMS must have a permission structure to ensure that users only have access to the data schema that they are allowed to access.</a:t>
            </a:r>
          </a:p>
        </p:txBody>
      </p:sp>
      <p:sp>
        <p:nvSpPr>
          <p:cNvPr id="6" name="Slide Number Placeholder 5">
            <a:extLst>
              <a:ext uri="{FF2B5EF4-FFF2-40B4-BE49-F238E27FC236}">
                <a16:creationId xmlns:a16="http://schemas.microsoft.com/office/drawing/2014/main" id="{36EE1821-75B6-4CDE-AFBC-9FA088D7F654}"/>
              </a:ext>
            </a:extLst>
          </p:cNvPr>
          <p:cNvSpPr>
            <a:spLocks noGrp="1"/>
          </p:cNvSpPr>
          <p:nvPr>
            <p:ph type="sldNum" sz="quarter" idx="12"/>
          </p:nvPr>
        </p:nvSpPr>
        <p:spPr/>
        <p:txBody>
          <a:bodyPr/>
          <a:lstStyle/>
          <a:p>
            <a:fld id="{AAE70B66-0019-4FA2-8F09-A8AEF25B5BFF}" type="slidenum">
              <a:rPr lang="nb-NO" smtClean="0"/>
              <a:t>45</a:t>
            </a:fld>
            <a:endParaRPr lang="nb-NO"/>
          </a:p>
        </p:txBody>
      </p:sp>
    </p:spTree>
    <p:extLst>
      <p:ext uri="{BB962C8B-B14F-4D97-AF65-F5344CB8AC3E}">
        <p14:creationId xmlns:p14="http://schemas.microsoft.com/office/powerpoint/2010/main" val="404403698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down)">
                                      <p:cBhvr>
                                        <p:cTn id="20" dur="580">
                                          <p:stCondLst>
                                            <p:cond delay="0"/>
                                          </p:stCondLst>
                                        </p:cTn>
                                        <p:tgtEl>
                                          <p:spTgt spid="5"/>
                                        </p:tgtEl>
                                      </p:cBhvr>
                                    </p:animEffect>
                                    <p:anim calcmode="lin" valueType="num">
                                      <p:cBhvr>
                                        <p:cTn id="21"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2"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3"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24"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25"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26" dur="26">
                                          <p:stCondLst>
                                            <p:cond delay="650"/>
                                          </p:stCondLst>
                                        </p:cTn>
                                        <p:tgtEl>
                                          <p:spTgt spid="5"/>
                                        </p:tgtEl>
                                      </p:cBhvr>
                                      <p:to x="100000" y="60000"/>
                                    </p:animScale>
                                    <p:animScale>
                                      <p:cBhvr>
                                        <p:cTn id="27" dur="166" decel="50000">
                                          <p:stCondLst>
                                            <p:cond delay="676"/>
                                          </p:stCondLst>
                                        </p:cTn>
                                        <p:tgtEl>
                                          <p:spTgt spid="5"/>
                                        </p:tgtEl>
                                      </p:cBhvr>
                                      <p:to x="100000" y="100000"/>
                                    </p:animScale>
                                    <p:animScale>
                                      <p:cBhvr>
                                        <p:cTn id="28" dur="26">
                                          <p:stCondLst>
                                            <p:cond delay="1312"/>
                                          </p:stCondLst>
                                        </p:cTn>
                                        <p:tgtEl>
                                          <p:spTgt spid="5"/>
                                        </p:tgtEl>
                                      </p:cBhvr>
                                      <p:to x="100000" y="80000"/>
                                    </p:animScale>
                                    <p:animScale>
                                      <p:cBhvr>
                                        <p:cTn id="29" dur="166" decel="50000">
                                          <p:stCondLst>
                                            <p:cond delay="1338"/>
                                          </p:stCondLst>
                                        </p:cTn>
                                        <p:tgtEl>
                                          <p:spTgt spid="5"/>
                                        </p:tgtEl>
                                      </p:cBhvr>
                                      <p:to x="100000" y="100000"/>
                                    </p:animScale>
                                    <p:animScale>
                                      <p:cBhvr>
                                        <p:cTn id="30" dur="26">
                                          <p:stCondLst>
                                            <p:cond delay="1642"/>
                                          </p:stCondLst>
                                        </p:cTn>
                                        <p:tgtEl>
                                          <p:spTgt spid="5"/>
                                        </p:tgtEl>
                                      </p:cBhvr>
                                      <p:to x="100000" y="90000"/>
                                    </p:animScale>
                                    <p:animScale>
                                      <p:cBhvr>
                                        <p:cTn id="31" dur="166" decel="50000">
                                          <p:stCondLst>
                                            <p:cond delay="1668"/>
                                          </p:stCondLst>
                                        </p:cTn>
                                        <p:tgtEl>
                                          <p:spTgt spid="5"/>
                                        </p:tgtEl>
                                      </p:cBhvr>
                                      <p:to x="100000" y="100000"/>
                                    </p:animScale>
                                    <p:animScale>
                                      <p:cBhvr>
                                        <p:cTn id="32" dur="26">
                                          <p:stCondLst>
                                            <p:cond delay="1808"/>
                                          </p:stCondLst>
                                        </p:cTn>
                                        <p:tgtEl>
                                          <p:spTgt spid="5"/>
                                        </p:tgtEl>
                                      </p:cBhvr>
                                      <p:to x="100000" y="95000"/>
                                    </p:animScale>
                                    <p:animScale>
                                      <p:cBhvr>
                                        <p:cTn id="33"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Cloud-Based Database Solutions </a:t>
            </a:r>
            <a:r>
              <a:rPr lang="en-GB" sz="2000" b="0" dirty="0">
                <a:solidFill>
                  <a:srgbClr val="252525"/>
                </a:solidFill>
              </a:rPr>
              <a:t>(8 of 8)</a:t>
            </a:r>
            <a:r>
              <a:rPr lang="en-GB" dirty="0"/>
              <a:t> </a:t>
            </a:r>
            <a:endParaRPr lang="nb-NO" dirty="0"/>
          </a:p>
        </p:txBody>
      </p:sp>
      <p:sp>
        <p:nvSpPr>
          <p:cNvPr id="3" name="Content Placeholder 2"/>
          <p:cNvSpPr>
            <a:spLocks noGrp="1"/>
          </p:cNvSpPr>
          <p:nvPr>
            <p:ph idx="1"/>
          </p:nvPr>
        </p:nvSpPr>
        <p:spPr>
          <a:xfrm>
            <a:off x="874804" y="1966386"/>
            <a:ext cx="7315200" cy="489411"/>
          </a:xfrm>
        </p:spPr>
        <p:txBody>
          <a:bodyPr>
            <a:normAutofit/>
          </a:bodyPr>
          <a:lstStyle/>
          <a:p>
            <a:r>
              <a:rPr lang="en-US" dirty="0">
                <a:solidFill>
                  <a:schemeClr val="accent1">
                    <a:lumMod val="75000"/>
                  </a:schemeClr>
                </a:solidFill>
              </a:rPr>
              <a:t>Shared database, shared schema</a:t>
            </a:r>
          </a:p>
        </p:txBody>
      </p:sp>
      <p:pic>
        <p:nvPicPr>
          <p:cNvPr id="5" name="Picture 4"/>
          <p:cNvPicPr>
            <a:picLocks noChangeAspect="1"/>
          </p:cNvPicPr>
          <p:nvPr/>
        </p:nvPicPr>
        <p:blipFill rotWithShape="1">
          <a:blip r:embed="rId2"/>
          <a:srcRect r="3730"/>
          <a:stretch/>
        </p:blipFill>
        <p:spPr>
          <a:xfrm>
            <a:off x="5727935" y="1629940"/>
            <a:ext cx="5600002" cy="4688300"/>
          </a:xfrm>
          <a:prstGeom prst="rect">
            <a:avLst/>
          </a:prstGeom>
        </p:spPr>
      </p:pic>
      <p:sp>
        <p:nvSpPr>
          <p:cNvPr id="4" name="TextBox 3"/>
          <p:cNvSpPr txBox="1"/>
          <p:nvPr/>
        </p:nvSpPr>
        <p:spPr>
          <a:xfrm>
            <a:off x="2345676" y="2715455"/>
            <a:ext cx="3078996" cy="3139321"/>
          </a:xfrm>
          <a:prstGeom prst="rect">
            <a:avLst/>
          </a:prstGeom>
          <a:noFill/>
        </p:spPr>
        <p:txBody>
          <a:bodyPr wrap="square" rtlCol="0">
            <a:spAutoFit/>
          </a:bodyPr>
          <a:lstStyle/>
          <a:p>
            <a:r>
              <a:rPr lang="en-US" dirty="0">
                <a:solidFill>
                  <a:srgbClr val="FF0000"/>
                </a:solidFill>
              </a:rPr>
              <a:t>Each database table must have a column used to identify the owner of the row!</a:t>
            </a:r>
          </a:p>
          <a:p>
            <a:r>
              <a:rPr lang="en-US" dirty="0">
                <a:solidFill>
                  <a:srgbClr val="FF0000"/>
                </a:solidFill>
              </a:rPr>
              <a:t>Any application accessing this row must refer to this column in every query to ensure that one tenant is not able to see another tenant’s data!</a:t>
            </a:r>
          </a:p>
          <a:p>
            <a:r>
              <a:rPr lang="en-US" dirty="0">
                <a:solidFill>
                  <a:srgbClr val="FF0000"/>
                </a:solidFill>
              </a:rPr>
              <a:t>Low costs for hardware and backup!</a:t>
            </a:r>
          </a:p>
          <a:p>
            <a:r>
              <a:rPr lang="en-US" dirty="0">
                <a:solidFill>
                  <a:srgbClr val="FF0000"/>
                </a:solidFill>
              </a:rPr>
              <a:t>High security risks!</a:t>
            </a:r>
          </a:p>
        </p:txBody>
      </p:sp>
      <p:sp>
        <p:nvSpPr>
          <p:cNvPr id="6" name="Slide Number Placeholder 5">
            <a:extLst>
              <a:ext uri="{FF2B5EF4-FFF2-40B4-BE49-F238E27FC236}">
                <a16:creationId xmlns:a16="http://schemas.microsoft.com/office/drawing/2014/main" id="{1B0C5A69-E4D5-46EC-BB48-D7CBEA0D9504}"/>
              </a:ext>
            </a:extLst>
          </p:cNvPr>
          <p:cNvSpPr>
            <a:spLocks noGrp="1"/>
          </p:cNvSpPr>
          <p:nvPr>
            <p:ph type="sldNum" sz="quarter" idx="12"/>
          </p:nvPr>
        </p:nvSpPr>
        <p:spPr/>
        <p:txBody>
          <a:bodyPr/>
          <a:lstStyle/>
          <a:p>
            <a:fld id="{AAE70B66-0019-4FA2-8F09-A8AEF25B5BFF}" type="slidenum">
              <a:rPr lang="nb-NO" smtClean="0"/>
              <a:t>46</a:t>
            </a:fld>
            <a:endParaRPr lang="nb-NO"/>
          </a:p>
        </p:txBody>
      </p:sp>
    </p:spTree>
    <p:extLst>
      <p:ext uri="{BB962C8B-B14F-4D97-AF65-F5344CB8AC3E}">
        <p14:creationId xmlns:p14="http://schemas.microsoft.com/office/powerpoint/2010/main" val="217765618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p:cTn id="20" dur="1000" fill="hold"/>
                                        <p:tgtEl>
                                          <p:spTgt spid="4"/>
                                        </p:tgtEl>
                                        <p:attrNameLst>
                                          <p:attrName>ppt_w</p:attrName>
                                        </p:attrNameLst>
                                      </p:cBhvr>
                                      <p:tavLst>
                                        <p:tav tm="0">
                                          <p:val>
                                            <p:fltVal val="0"/>
                                          </p:val>
                                        </p:tav>
                                        <p:tav tm="100000">
                                          <p:val>
                                            <p:strVal val="#ppt_w"/>
                                          </p:val>
                                        </p:tav>
                                      </p:tavLst>
                                    </p:anim>
                                    <p:anim calcmode="lin" valueType="num">
                                      <p:cBhvr>
                                        <p:cTn id="21" dur="1000" fill="hold"/>
                                        <p:tgtEl>
                                          <p:spTgt spid="4"/>
                                        </p:tgtEl>
                                        <p:attrNameLst>
                                          <p:attrName>ppt_h</p:attrName>
                                        </p:attrNameLst>
                                      </p:cBhvr>
                                      <p:tavLst>
                                        <p:tav tm="0">
                                          <p:val>
                                            <p:fltVal val="0"/>
                                          </p:val>
                                        </p:tav>
                                        <p:tav tm="100000">
                                          <p:val>
                                            <p:strVal val="#ppt_h"/>
                                          </p:val>
                                        </p:tav>
                                      </p:tavLst>
                                    </p:anim>
                                    <p:anim calcmode="lin" valueType="num">
                                      <p:cBhvr>
                                        <p:cTn id="22" dur="1000" fill="hold"/>
                                        <p:tgtEl>
                                          <p:spTgt spid="4"/>
                                        </p:tgtEl>
                                        <p:attrNameLst>
                                          <p:attrName>style.rotation</p:attrName>
                                        </p:attrNameLst>
                                      </p:cBhvr>
                                      <p:tavLst>
                                        <p:tav tm="0">
                                          <p:val>
                                            <p:fltVal val="90"/>
                                          </p:val>
                                        </p:tav>
                                        <p:tav tm="100000">
                                          <p:val>
                                            <p:fltVal val="0"/>
                                          </p:val>
                                        </p:tav>
                                      </p:tavLst>
                                    </p:anim>
                                    <p:animEffect transition="in" filter="fade">
                                      <p:cBhvr>
                                        <p:cTn id="23"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299232B-D8E9-01FC-9773-344A521753C4}"/>
              </a:ext>
            </a:extLst>
          </p:cNvPr>
          <p:cNvSpPr>
            <a:spLocks noGrp="1"/>
          </p:cNvSpPr>
          <p:nvPr>
            <p:ph idx="1"/>
          </p:nvPr>
        </p:nvSpPr>
        <p:spPr/>
        <p:txBody>
          <a:bodyPr/>
          <a:lstStyle/>
          <a:p>
            <a:r>
              <a:rPr lang="en-US" dirty="0"/>
              <a:t>Components of a DBMS</a:t>
            </a:r>
          </a:p>
          <a:p>
            <a:endParaRPr lang="en-US" dirty="0"/>
          </a:p>
        </p:txBody>
      </p:sp>
      <p:sp>
        <p:nvSpPr>
          <p:cNvPr id="3" name="Slide Number Placeholder 2">
            <a:extLst>
              <a:ext uri="{FF2B5EF4-FFF2-40B4-BE49-F238E27FC236}">
                <a16:creationId xmlns:a16="http://schemas.microsoft.com/office/drawing/2014/main" id="{07D45FF7-F3B7-B71C-E218-E6AECE5A3CA5}"/>
              </a:ext>
            </a:extLst>
          </p:cNvPr>
          <p:cNvSpPr>
            <a:spLocks noGrp="1"/>
          </p:cNvSpPr>
          <p:nvPr>
            <p:ph type="sldNum" sz="quarter" idx="12"/>
          </p:nvPr>
        </p:nvSpPr>
        <p:spPr/>
        <p:txBody>
          <a:bodyPr/>
          <a:lstStyle/>
          <a:p>
            <a:fld id="{AAE70B66-0019-4FA2-8F09-A8AEF25B5BFF}" type="slidenum">
              <a:rPr lang="nb-NO" smtClean="0"/>
              <a:t>47</a:t>
            </a:fld>
            <a:endParaRPr lang="nb-NO"/>
          </a:p>
        </p:txBody>
      </p:sp>
    </p:spTree>
    <p:extLst>
      <p:ext uri="{BB962C8B-B14F-4D97-AF65-F5344CB8AC3E}">
        <p14:creationId xmlns:p14="http://schemas.microsoft.com/office/powerpoint/2010/main" val="29792552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Components of a D</a:t>
            </a:r>
            <a:r>
              <a:rPr lang="en-GB" sz="100" dirty="0"/>
              <a:t> </a:t>
            </a:r>
            <a:r>
              <a:rPr lang="en-GB" dirty="0"/>
              <a:t>B</a:t>
            </a:r>
            <a:r>
              <a:rPr lang="en-GB" sz="100" dirty="0"/>
              <a:t> </a:t>
            </a:r>
            <a:r>
              <a:rPr lang="en-GB" dirty="0"/>
              <a:t>M</a:t>
            </a:r>
            <a:r>
              <a:rPr lang="en-GB" sz="100" dirty="0"/>
              <a:t> </a:t>
            </a:r>
            <a:r>
              <a:rPr lang="en-GB" dirty="0"/>
              <a:t>S </a:t>
            </a:r>
            <a:r>
              <a:rPr lang="en-GB" sz="2000" b="0" dirty="0"/>
              <a:t>(1 of 5)</a:t>
            </a:r>
            <a:endParaRPr lang="en-US" sz="2000" b="0" dirty="0"/>
          </a:p>
        </p:txBody>
      </p:sp>
      <p:sp>
        <p:nvSpPr>
          <p:cNvPr id="3" name="Text Placeholder 2"/>
          <p:cNvSpPr>
            <a:spLocks noGrp="1"/>
          </p:cNvSpPr>
          <p:nvPr>
            <p:ph idx="1"/>
          </p:nvPr>
        </p:nvSpPr>
        <p:spPr/>
        <p:txBody>
          <a:bodyPr/>
          <a:lstStyle/>
          <a:p>
            <a:r>
              <a:rPr lang="en-US" altLang="en-US" sz="2400" dirty="0"/>
              <a:t>A D</a:t>
            </a:r>
            <a:r>
              <a:rPr lang="en-US" altLang="en-US" sz="100" dirty="0"/>
              <a:t> </a:t>
            </a:r>
            <a:r>
              <a:rPr lang="en-US" altLang="en-US" sz="2400" dirty="0"/>
              <a:t>B</a:t>
            </a:r>
            <a:r>
              <a:rPr lang="en-US" altLang="en-US" sz="100" dirty="0"/>
              <a:t> </a:t>
            </a:r>
            <a:r>
              <a:rPr lang="en-US" altLang="en-US" sz="2400" dirty="0"/>
              <a:t>M</a:t>
            </a:r>
            <a:r>
              <a:rPr lang="en-US" altLang="en-US" sz="100" dirty="0"/>
              <a:t> </a:t>
            </a:r>
            <a:r>
              <a:rPr lang="en-US" altLang="en-US" sz="2400" dirty="0"/>
              <a:t>S is partitioned into several software components (or </a:t>
            </a:r>
            <a:r>
              <a:rPr lang="en-US" altLang="en-US" sz="2400" b="1" dirty="0"/>
              <a:t>modules</a:t>
            </a:r>
            <a:r>
              <a:rPr lang="en-US" altLang="en-US" sz="2400" dirty="0"/>
              <a:t>), each of which is assigned a specific operation. As stated previously, some of the functions of the D</a:t>
            </a:r>
            <a:r>
              <a:rPr lang="en-US" altLang="en-US" sz="100" dirty="0"/>
              <a:t> </a:t>
            </a:r>
            <a:r>
              <a:rPr lang="en-US" altLang="en-US" sz="2400" dirty="0"/>
              <a:t>B</a:t>
            </a:r>
            <a:r>
              <a:rPr lang="en-US" altLang="en-US" sz="100" dirty="0"/>
              <a:t> </a:t>
            </a:r>
            <a:r>
              <a:rPr lang="en-US" altLang="en-US" sz="2400" dirty="0"/>
              <a:t>M</a:t>
            </a:r>
            <a:r>
              <a:rPr lang="en-US" altLang="en-US" sz="100" dirty="0"/>
              <a:t> </a:t>
            </a:r>
            <a:r>
              <a:rPr lang="en-US" altLang="en-US" sz="2400" dirty="0"/>
              <a:t>S are supported by the underlying operating system.</a:t>
            </a:r>
          </a:p>
          <a:p>
            <a:r>
              <a:rPr lang="en-US" altLang="en-US" sz="2400" dirty="0"/>
              <a:t>The D</a:t>
            </a:r>
            <a:r>
              <a:rPr lang="en-US" altLang="en-US" sz="100" dirty="0"/>
              <a:t> </a:t>
            </a:r>
            <a:r>
              <a:rPr lang="en-US" altLang="en-US" sz="2400" dirty="0"/>
              <a:t>B</a:t>
            </a:r>
            <a:r>
              <a:rPr lang="en-US" altLang="en-US" sz="100" dirty="0"/>
              <a:t> </a:t>
            </a:r>
            <a:r>
              <a:rPr lang="en-US" altLang="en-US" sz="2400" dirty="0"/>
              <a:t>M</a:t>
            </a:r>
            <a:r>
              <a:rPr lang="en-US" altLang="en-US" sz="100" dirty="0"/>
              <a:t> </a:t>
            </a:r>
            <a:r>
              <a:rPr lang="en-US" altLang="en-US" sz="2400" dirty="0"/>
              <a:t>S interfaces with other software </a:t>
            </a:r>
            <a:r>
              <a:rPr lang="en-GB" altLang="en-US" sz="2400" dirty="0"/>
              <a:t>components, </a:t>
            </a:r>
            <a:r>
              <a:rPr lang="en-US" altLang="en-US" sz="2400" dirty="0"/>
              <a:t>such as user queries and access methods (file management techniques for storing and retrieving data records).</a:t>
            </a:r>
            <a:endParaRPr lang="en-GB" altLang="en-US" sz="2400" dirty="0"/>
          </a:p>
        </p:txBody>
      </p:sp>
      <p:sp>
        <p:nvSpPr>
          <p:cNvPr id="4" name="Slide Number Placeholder 3">
            <a:extLst>
              <a:ext uri="{FF2B5EF4-FFF2-40B4-BE49-F238E27FC236}">
                <a16:creationId xmlns:a16="http://schemas.microsoft.com/office/drawing/2014/main" id="{BB3BA6D4-7740-4034-A4CB-7E81832CCD1E}"/>
              </a:ext>
            </a:extLst>
          </p:cNvPr>
          <p:cNvSpPr>
            <a:spLocks noGrp="1"/>
          </p:cNvSpPr>
          <p:nvPr>
            <p:ph type="sldNum" sz="quarter" idx="12"/>
          </p:nvPr>
        </p:nvSpPr>
        <p:spPr/>
        <p:txBody>
          <a:bodyPr/>
          <a:lstStyle/>
          <a:p>
            <a:fld id="{AAE70B66-0019-4FA2-8F09-A8AEF25B5BFF}" type="slidenum">
              <a:rPr lang="nb-NO" smtClean="0"/>
              <a:t>48</a:t>
            </a:fld>
            <a:endParaRPr lang="nb-NO"/>
          </a:p>
        </p:txBody>
      </p:sp>
    </p:spTree>
    <p:extLst>
      <p:ext uri="{BB962C8B-B14F-4D97-AF65-F5344CB8AC3E}">
        <p14:creationId xmlns:p14="http://schemas.microsoft.com/office/powerpoint/2010/main" val="16818736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GB" dirty="0"/>
              <a:t>Components of a D</a:t>
            </a:r>
            <a:r>
              <a:rPr lang="en-GB" sz="100" dirty="0"/>
              <a:t> </a:t>
            </a:r>
            <a:r>
              <a:rPr lang="en-GB" dirty="0"/>
              <a:t>B</a:t>
            </a:r>
            <a:r>
              <a:rPr lang="en-GB" sz="100" dirty="0"/>
              <a:t> </a:t>
            </a:r>
            <a:r>
              <a:rPr lang="en-GB" dirty="0"/>
              <a:t>M</a:t>
            </a:r>
            <a:r>
              <a:rPr lang="en-GB" sz="100" dirty="0"/>
              <a:t> </a:t>
            </a:r>
            <a:r>
              <a:rPr lang="en-GB" dirty="0"/>
              <a:t>S </a:t>
            </a:r>
            <a:r>
              <a:rPr lang="en-GB" sz="2000" b="0" dirty="0"/>
              <a:t>(2 of 5)</a:t>
            </a:r>
            <a:endParaRPr lang="en-US" sz="2000" b="0" dirty="0"/>
          </a:p>
        </p:txBody>
      </p:sp>
      <p:pic>
        <p:nvPicPr>
          <p:cNvPr id="5" name="Picture 6" descr="Diagram that illustrates the major software components of a database management system environment and their interactions. The database management system interfaces with other software components, such as user queries and access methods represented by file management techniques for storing and retrieving data records. The diagram has the following major categories from left to right. Programmers, users and database administrators or D B A. The programmers manage the application programs, the data manipulation language or D M L preprocessor and program object code. The users manage queries through the query processor, the database manager and the file manager. The database administrators manage the data definition language or D D L compiler, the catalog manager and the file manager. The file manager contains access methods and system buffers for the database and system catalog. There is communication between the programmers D M L preprocessor, the users query processor and the database administrators catalog manager. Also, there is interaction between the programmers program object code, the users database manager and the database administrators catalog manager. The database management system includes the interactions between the programmers, users and database administrator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a:xfrm>
            <a:off x="3499903" y="1905478"/>
            <a:ext cx="5119766" cy="4691085"/>
          </a:xfrm>
          <a:prstGeom prst="rect">
            <a:avLst/>
          </a:prstGeom>
          <a:noFill/>
          <a:ln>
            <a:noFill/>
          </a:ln>
          <a:extLs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 name="Slide Number Placeholder 2">
            <a:extLst>
              <a:ext uri="{FF2B5EF4-FFF2-40B4-BE49-F238E27FC236}">
                <a16:creationId xmlns:a16="http://schemas.microsoft.com/office/drawing/2014/main" id="{8F9FD7F1-78D7-4EED-B7E1-44C6EF6831BE}"/>
              </a:ext>
            </a:extLst>
          </p:cNvPr>
          <p:cNvSpPr>
            <a:spLocks noGrp="1"/>
          </p:cNvSpPr>
          <p:nvPr>
            <p:ph type="sldNum" sz="quarter" idx="12"/>
          </p:nvPr>
        </p:nvSpPr>
        <p:spPr/>
        <p:txBody>
          <a:bodyPr/>
          <a:lstStyle/>
          <a:p>
            <a:fld id="{AAE70B66-0019-4FA2-8F09-A8AEF25B5BFF}" type="slidenum">
              <a:rPr lang="nb-NO" smtClean="0"/>
              <a:t>49</a:t>
            </a:fld>
            <a:endParaRPr lang="nb-NO"/>
          </a:p>
        </p:txBody>
      </p:sp>
    </p:spTree>
    <p:extLst>
      <p:ext uri="{BB962C8B-B14F-4D97-AF65-F5344CB8AC3E}">
        <p14:creationId xmlns:p14="http://schemas.microsoft.com/office/powerpoint/2010/main" val="24263805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1623984" y="2982757"/>
            <a:ext cx="8120611" cy="3875243"/>
          </a:xfrm>
          <a:prstGeom prst="rect">
            <a:avLst/>
          </a:prstGeom>
        </p:spPr>
      </p:pic>
      <p:sp>
        <p:nvSpPr>
          <p:cNvPr id="2" name="Title 1"/>
          <p:cNvSpPr>
            <a:spLocks noGrp="1"/>
          </p:cNvSpPr>
          <p:nvPr>
            <p:ph type="title"/>
          </p:nvPr>
        </p:nvSpPr>
        <p:spPr>
          <a:xfrm>
            <a:off x="601265" y="320431"/>
            <a:ext cx="10166051" cy="1070487"/>
          </a:xfrm>
        </p:spPr>
        <p:txBody>
          <a:bodyPr>
            <a:normAutofit/>
          </a:bodyPr>
          <a:lstStyle/>
          <a:p>
            <a:r>
              <a:rPr lang="nb-NO" dirty="0"/>
              <a:t>Teleprocessing</a:t>
            </a:r>
          </a:p>
        </p:txBody>
      </p:sp>
      <p:sp>
        <p:nvSpPr>
          <p:cNvPr id="6" name="Content Placeholder 5"/>
          <p:cNvSpPr>
            <a:spLocks noGrp="1"/>
          </p:cNvSpPr>
          <p:nvPr>
            <p:ph idx="1"/>
          </p:nvPr>
        </p:nvSpPr>
        <p:spPr>
          <a:xfrm>
            <a:off x="826851" y="1790164"/>
            <a:ext cx="11365149" cy="3375718"/>
          </a:xfrm>
        </p:spPr>
        <p:txBody>
          <a:bodyPr>
            <a:normAutofit/>
          </a:bodyPr>
          <a:lstStyle/>
          <a:p>
            <a:r>
              <a:rPr lang="en-US" sz="2000" dirty="0"/>
              <a:t>Teleprocessing is an </a:t>
            </a:r>
            <a:r>
              <a:rPr lang="en-US" sz="2000" b="1" dirty="0"/>
              <a:t>old architecture </a:t>
            </a:r>
            <a:r>
              <a:rPr lang="en-US" sz="2000" dirty="0"/>
              <a:t>with one central </a:t>
            </a:r>
            <a:r>
              <a:rPr lang="en-US" sz="2000" b="1" dirty="0">
                <a:latin typeface="NewBaskervilleITCbyBT-Roman"/>
              </a:rPr>
              <a:t>mainframe</a:t>
            </a:r>
            <a:r>
              <a:rPr lang="en-US" sz="2000" b="1" dirty="0"/>
              <a:t> computer</a:t>
            </a:r>
            <a:r>
              <a:rPr lang="en-US" sz="2000" dirty="0"/>
              <a:t> and several </a:t>
            </a:r>
            <a:r>
              <a:rPr lang="en-US" sz="2000" b="1" dirty="0"/>
              <a:t>terminals</a:t>
            </a:r>
            <a:r>
              <a:rPr lang="en-US" sz="2000" dirty="0"/>
              <a:t>.</a:t>
            </a:r>
          </a:p>
          <a:p>
            <a:pPr lvl="1"/>
            <a:r>
              <a:rPr lang="en-US" sz="2000" dirty="0"/>
              <a:t>All the processing is performed in the mainframe computer. </a:t>
            </a:r>
          </a:p>
          <a:p>
            <a:pPr lvl="1"/>
            <a:r>
              <a:rPr lang="en-US" sz="2000" dirty="0"/>
              <a:t>User terminals are typically “dumb”, incapable of functioning on their own.</a:t>
            </a:r>
          </a:p>
          <a:p>
            <a:endParaRPr lang="nb-NO" sz="2000" dirty="0"/>
          </a:p>
          <a:p>
            <a:endParaRPr lang="nb-NO" sz="2000" dirty="0"/>
          </a:p>
          <a:p>
            <a:endParaRPr lang="nb-NO" sz="2000" dirty="0"/>
          </a:p>
        </p:txBody>
      </p:sp>
      <p:pic>
        <p:nvPicPr>
          <p:cNvPr id="5" name="Picture 4"/>
          <p:cNvPicPr>
            <a:picLocks noChangeAspect="1"/>
          </p:cNvPicPr>
          <p:nvPr/>
        </p:nvPicPr>
        <p:blipFill>
          <a:blip r:embed="rId4"/>
          <a:stretch>
            <a:fillRect/>
          </a:stretch>
        </p:blipFill>
        <p:spPr>
          <a:xfrm>
            <a:off x="10462101" y="3909067"/>
            <a:ext cx="610430" cy="560865"/>
          </a:xfrm>
          <a:prstGeom prst="rect">
            <a:avLst/>
          </a:prstGeom>
        </p:spPr>
      </p:pic>
      <p:sp>
        <p:nvSpPr>
          <p:cNvPr id="9" name="TextBox 8"/>
          <p:cNvSpPr txBox="1"/>
          <p:nvPr/>
        </p:nvSpPr>
        <p:spPr>
          <a:xfrm>
            <a:off x="10369668" y="4623494"/>
            <a:ext cx="1405725" cy="461665"/>
          </a:xfrm>
          <a:prstGeom prst="rect">
            <a:avLst/>
          </a:prstGeom>
          <a:noFill/>
        </p:spPr>
        <p:txBody>
          <a:bodyPr wrap="square" rtlCol="0">
            <a:spAutoFit/>
          </a:bodyPr>
          <a:lstStyle/>
          <a:p>
            <a:r>
              <a:rPr lang="nb-NO" sz="1200" dirty="0" err="1">
                <a:solidFill>
                  <a:srgbClr val="FF0000"/>
                </a:solidFill>
              </a:rPr>
              <a:t>Overload</a:t>
            </a:r>
            <a:r>
              <a:rPr lang="nb-NO" sz="1200" dirty="0">
                <a:solidFill>
                  <a:srgbClr val="FF0000"/>
                </a:solidFill>
              </a:rPr>
              <a:t> </a:t>
            </a:r>
            <a:r>
              <a:rPr lang="nb-NO" sz="1200" dirty="0" err="1">
                <a:solidFill>
                  <a:srgbClr val="FF0000"/>
                </a:solidFill>
              </a:rPr>
              <a:t>the</a:t>
            </a:r>
            <a:r>
              <a:rPr lang="nb-NO" sz="1200" dirty="0">
                <a:solidFill>
                  <a:srgbClr val="FF0000"/>
                </a:solidFill>
              </a:rPr>
              <a:t> </a:t>
            </a:r>
            <a:r>
              <a:rPr lang="nb-NO" sz="1200" dirty="0" err="1">
                <a:solidFill>
                  <a:srgbClr val="FF0000"/>
                </a:solidFill>
              </a:rPr>
              <a:t>central</a:t>
            </a:r>
            <a:r>
              <a:rPr lang="nb-NO" sz="1200" dirty="0">
                <a:solidFill>
                  <a:srgbClr val="FF0000"/>
                </a:solidFill>
              </a:rPr>
              <a:t> computer</a:t>
            </a:r>
          </a:p>
        </p:txBody>
      </p:sp>
      <p:sp>
        <p:nvSpPr>
          <p:cNvPr id="3" name="Slide Number Placeholder 2">
            <a:extLst>
              <a:ext uri="{FF2B5EF4-FFF2-40B4-BE49-F238E27FC236}">
                <a16:creationId xmlns:a16="http://schemas.microsoft.com/office/drawing/2014/main" id="{082D5252-F700-4A3F-8D47-727A7C72F647}"/>
              </a:ext>
            </a:extLst>
          </p:cNvPr>
          <p:cNvSpPr>
            <a:spLocks noGrp="1"/>
          </p:cNvSpPr>
          <p:nvPr>
            <p:ph type="sldNum" sz="quarter" idx="12"/>
          </p:nvPr>
        </p:nvSpPr>
        <p:spPr/>
        <p:txBody>
          <a:bodyPr/>
          <a:lstStyle/>
          <a:p>
            <a:fld id="{AAE70B66-0019-4FA2-8F09-A8AEF25B5BFF}" type="slidenum">
              <a:rPr lang="nb-NO" smtClean="0"/>
              <a:t>5</a:t>
            </a:fld>
            <a:endParaRPr lang="nb-NO"/>
          </a:p>
        </p:txBody>
      </p:sp>
    </p:spTree>
    <p:extLst>
      <p:ext uri="{BB962C8B-B14F-4D97-AF65-F5344CB8AC3E}">
        <p14:creationId xmlns:p14="http://schemas.microsoft.com/office/powerpoint/2010/main" val="14501230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 calcmode="lin" valueType="num">
                                      <p:cBhvr>
                                        <p:cTn id="28" dur="1000" fill="hold"/>
                                        <p:tgtEl>
                                          <p:spTgt spid="12"/>
                                        </p:tgtEl>
                                        <p:attrNameLst>
                                          <p:attrName>ppt_w</p:attrName>
                                        </p:attrNameLst>
                                      </p:cBhvr>
                                      <p:tavLst>
                                        <p:tav tm="0">
                                          <p:val>
                                            <p:fltVal val="0"/>
                                          </p:val>
                                        </p:tav>
                                        <p:tav tm="100000">
                                          <p:val>
                                            <p:strVal val="#ppt_w"/>
                                          </p:val>
                                        </p:tav>
                                      </p:tavLst>
                                    </p:anim>
                                    <p:anim calcmode="lin" valueType="num">
                                      <p:cBhvr>
                                        <p:cTn id="29" dur="1000" fill="hold"/>
                                        <p:tgtEl>
                                          <p:spTgt spid="12"/>
                                        </p:tgtEl>
                                        <p:attrNameLst>
                                          <p:attrName>ppt_h</p:attrName>
                                        </p:attrNameLst>
                                      </p:cBhvr>
                                      <p:tavLst>
                                        <p:tav tm="0">
                                          <p:val>
                                            <p:fltVal val="0"/>
                                          </p:val>
                                        </p:tav>
                                        <p:tav tm="100000">
                                          <p:val>
                                            <p:strVal val="#ppt_h"/>
                                          </p:val>
                                        </p:tav>
                                      </p:tavLst>
                                    </p:anim>
                                    <p:anim calcmode="lin" valueType="num">
                                      <p:cBhvr>
                                        <p:cTn id="30" dur="1000" fill="hold"/>
                                        <p:tgtEl>
                                          <p:spTgt spid="12"/>
                                        </p:tgtEl>
                                        <p:attrNameLst>
                                          <p:attrName>style.rotation</p:attrName>
                                        </p:attrNameLst>
                                      </p:cBhvr>
                                      <p:tavLst>
                                        <p:tav tm="0">
                                          <p:val>
                                            <p:fltVal val="90"/>
                                          </p:val>
                                        </p:tav>
                                        <p:tav tm="100000">
                                          <p:val>
                                            <p:fltVal val="0"/>
                                          </p:val>
                                        </p:tav>
                                      </p:tavLst>
                                    </p:anim>
                                    <p:animEffect transition="in" filter="fade">
                                      <p:cBhvr>
                                        <p:cTn id="31" dur="1000"/>
                                        <p:tgtEl>
                                          <p:spTgt spid="12"/>
                                        </p:tgtEl>
                                      </p:cBhvr>
                                    </p:animEffect>
                                  </p:childTnLst>
                                </p:cTn>
                              </p:par>
                            </p:childTnLst>
                          </p:cTn>
                        </p:par>
                      </p:childTnLst>
                    </p:cTn>
                  </p:par>
                  <p:par>
                    <p:cTn id="32" fill="hold">
                      <p:stCondLst>
                        <p:cond delay="indefinite"/>
                      </p:stCondLst>
                      <p:childTnLst>
                        <p:par>
                          <p:cTn id="33" fill="hold">
                            <p:stCondLst>
                              <p:cond delay="0"/>
                            </p:stCondLst>
                            <p:childTnLst>
                              <p:par>
                                <p:cTn id="34" presetID="26" presetClass="entr" presetSubtype="0" fill="hold" nodeType="click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wipe(down)">
                                      <p:cBhvr>
                                        <p:cTn id="36" dur="580">
                                          <p:stCondLst>
                                            <p:cond delay="0"/>
                                          </p:stCondLst>
                                        </p:cTn>
                                        <p:tgtEl>
                                          <p:spTgt spid="5"/>
                                        </p:tgtEl>
                                      </p:cBhvr>
                                    </p:animEffect>
                                    <p:anim calcmode="lin" valueType="num">
                                      <p:cBhvr>
                                        <p:cTn id="37"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38"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39"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40"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41"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42" dur="26">
                                          <p:stCondLst>
                                            <p:cond delay="650"/>
                                          </p:stCondLst>
                                        </p:cTn>
                                        <p:tgtEl>
                                          <p:spTgt spid="5"/>
                                        </p:tgtEl>
                                      </p:cBhvr>
                                      <p:to x="100000" y="60000"/>
                                    </p:animScale>
                                    <p:animScale>
                                      <p:cBhvr>
                                        <p:cTn id="43" dur="166" decel="50000">
                                          <p:stCondLst>
                                            <p:cond delay="676"/>
                                          </p:stCondLst>
                                        </p:cTn>
                                        <p:tgtEl>
                                          <p:spTgt spid="5"/>
                                        </p:tgtEl>
                                      </p:cBhvr>
                                      <p:to x="100000" y="100000"/>
                                    </p:animScale>
                                    <p:animScale>
                                      <p:cBhvr>
                                        <p:cTn id="44" dur="26">
                                          <p:stCondLst>
                                            <p:cond delay="1312"/>
                                          </p:stCondLst>
                                        </p:cTn>
                                        <p:tgtEl>
                                          <p:spTgt spid="5"/>
                                        </p:tgtEl>
                                      </p:cBhvr>
                                      <p:to x="100000" y="80000"/>
                                    </p:animScale>
                                    <p:animScale>
                                      <p:cBhvr>
                                        <p:cTn id="45" dur="166" decel="50000">
                                          <p:stCondLst>
                                            <p:cond delay="1338"/>
                                          </p:stCondLst>
                                        </p:cTn>
                                        <p:tgtEl>
                                          <p:spTgt spid="5"/>
                                        </p:tgtEl>
                                      </p:cBhvr>
                                      <p:to x="100000" y="100000"/>
                                    </p:animScale>
                                    <p:animScale>
                                      <p:cBhvr>
                                        <p:cTn id="46" dur="26">
                                          <p:stCondLst>
                                            <p:cond delay="1642"/>
                                          </p:stCondLst>
                                        </p:cTn>
                                        <p:tgtEl>
                                          <p:spTgt spid="5"/>
                                        </p:tgtEl>
                                      </p:cBhvr>
                                      <p:to x="100000" y="90000"/>
                                    </p:animScale>
                                    <p:animScale>
                                      <p:cBhvr>
                                        <p:cTn id="47" dur="166" decel="50000">
                                          <p:stCondLst>
                                            <p:cond delay="1668"/>
                                          </p:stCondLst>
                                        </p:cTn>
                                        <p:tgtEl>
                                          <p:spTgt spid="5"/>
                                        </p:tgtEl>
                                      </p:cBhvr>
                                      <p:to x="100000" y="100000"/>
                                    </p:animScale>
                                    <p:animScale>
                                      <p:cBhvr>
                                        <p:cTn id="48" dur="26">
                                          <p:stCondLst>
                                            <p:cond delay="1808"/>
                                          </p:stCondLst>
                                        </p:cTn>
                                        <p:tgtEl>
                                          <p:spTgt spid="5"/>
                                        </p:tgtEl>
                                      </p:cBhvr>
                                      <p:to x="100000" y="95000"/>
                                    </p:animScale>
                                    <p:animScale>
                                      <p:cBhvr>
                                        <p:cTn id="49" dur="166" decel="50000">
                                          <p:stCondLst>
                                            <p:cond delay="1834"/>
                                          </p:stCondLst>
                                        </p:cTn>
                                        <p:tgtEl>
                                          <p:spTgt spid="5"/>
                                        </p:tgtEl>
                                      </p:cBhvr>
                                      <p:to x="100000" y="100000"/>
                                    </p:animScale>
                                  </p:childTnLst>
                                </p:cTn>
                              </p:par>
                              <p:par>
                                <p:cTn id="50" presetID="26" presetClass="entr" presetSubtype="0" fill="hold" grpId="0" nodeType="withEffect">
                                  <p:stCondLst>
                                    <p:cond delay="0"/>
                                  </p:stCondLst>
                                  <p:childTnLst>
                                    <p:set>
                                      <p:cBhvr>
                                        <p:cTn id="51" dur="1" fill="hold">
                                          <p:stCondLst>
                                            <p:cond delay="0"/>
                                          </p:stCondLst>
                                        </p:cTn>
                                        <p:tgtEl>
                                          <p:spTgt spid="9"/>
                                        </p:tgtEl>
                                        <p:attrNameLst>
                                          <p:attrName>style.visibility</p:attrName>
                                        </p:attrNameLst>
                                      </p:cBhvr>
                                      <p:to>
                                        <p:strVal val="visible"/>
                                      </p:to>
                                    </p:set>
                                    <p:animEffect transition="in" filter="wipe(down)">
                                      <p:cBhvr>
                                        <p:cTn id="52" dur="580">
                                          <p:stCondLst>
                                            <p:cond delay="0"/>
                                          </p:stCondLst>
                                        </p:cTn>
                                        <p:tgtEl>
                                          <p:spTgt spid="9"/>
                                        </p:tgtEl>
                                      </p:cBhvr>
                                    </p:animEffect>
                                    <p:anim calcmode="lin" valueType="num">
                                      <p:cBhvr>
                                        <p:cTn id="53"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54"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55"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56"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57"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58" dur="26">
                                          <p:stCondLst>
                                            <p:cond delay="650"/>
                                          </p:stCondLst>
                                        </p:cTn>
                                        <p:tgtEl>
                                          <p:spTgt spid="9"/>
                                        </p:tgtEl>
                                      </p:cBhvr>
                                      <p:to x="100000" y="60000"/>
                                    </p:animScale>
                                    <p:animScale>
                                      <p:cBhvr>
                                        <p:cTn id="59" dur="166" decel="50000">
                                          <p:stCondLst>
                                            <p:cond delay="676"/>
                                          </p:stCondLst>
                                        </p:cTn>
                                        <p:tgtEl>
                                          <p:spTgt spid="9"/>
                                        </p:tgtEl>
                                      </p:cBhvr>
                                      <p:to x="100000" y="100000"/>
                                    </p:animScale>
                                    <p:animScale>
                                      <p:cBhvr>
                                        <p:cTn id="60" dur="26">
                                          <p:stCondLst>
                                            <p:cond delay="1312"/>
                                          </p:stCondLst>
                                        </p:cTn>
                                        <p:tgtEl>
                                          <p:spTgt spid="9"/>
                                        </p:tgtEl>
                                      </p:cBhvr>
                                      <p:to x="100000" y="80000"/>
                                    </p:animScale>
                                    <p:animScale>
                                      <p:cBhvr>
                                        <p:cTn id="61" dur="166" decel="50000">
                                          <p:stCondLst>
                                            <p:cond delay="1338"/>
                                          </p:stCondLst>
                                        </p:cTn>
                                        <p:tgtEl>
                                          <p:spTgt spid="9"/>
                                        </p:tgtEl>
                                      </p:cBhvr>
                                      <p:to x="100000" y="100000"/>
                                    </p:animScale>
                                    <p:animScale>
                                      <p:cBhvr>
                                        <p:cTn id="62" dur="26">
                                          <p:stCondLst>
                                            <p:cond delay="1642"/>
                                          </p:stCondLst>
                                        </p:cTn>
                                        <p:tgtEl>
                                          <p:spTgt spid="9"/>
                                        </p:tgtEl>
                                      </p:cBhvr>
                                      <p:to x="100000" y="90000"/>
                                    </p:animScale>
                                    <p:animScale>
                                      <p:cBhvr>
                                        <p:cTn id="63" dur="166" decel="50000">
                                          <p:stCondLst>
                                            <p:cond delay="1668"/>
                                          </p:stCondLst>
                                        </p:cTn>
                                        <p:tgtEl>
                                          <p:spTgt spid="9"/>
                                        </p:tgtEl>
                                      </p:cBhvr>
                                      <p:to x="100000" y="100000"/>
                                    </p:animScale>
                                    <p:animScale>
                                      <p:cBhvr>
                                        <p:cTn id="64" dur="26">
                                          <p:stCondLst>
                                            <p:cond delay="1808"/>
                                          </p:stCondLst>
                                        </p:cTn>
                                        <p:tgtEl>
                                          <p:spTgt spid="9"/>
                                        </p:tgtEl>
                                      </p:cBhvr>
                                      <p:to x="100000" y="95000"/>
                                    </p:animScale>
                                    <p:animScale>
                                      <p:cBhvr>
                                        <p:cTn id="65" dur="166" decel="50000">
                                          <p:stCondLst>
                                            <p:cond delay="1834"/>
                                          </p:stCondLst>
                                        </p:cTn>
                                        <p:tgtEl>
                                          <p:spTgt spid="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Components of a D</a:t>
            </a:r>
            <a:r>
              <a:rPr lang="en-GB" sz="100" dirty="0"/>
              <a:t> </a:t>
            </a:r>
            <a:r>
              <a:rPr lang="en-GB" dirty="0"/>
              <a:t>B</a:t>
            </a:r>
            <a:r>
              <a:rPr lang="en-GB" sz="100" dirty="0"/>
              <a:t> </a:t>
            </a:r>
            <a:r>
              <a:rPr lang="en-GB" dirty="0"/>
              <a:t>M</a:t>
            </a:r>
            <a:r>
              <a:rPr lang="en-GB" sz="100" dirty="0"/>
              <a:t> </a:t>
            </a:r>
            <a:r>
              <a:rPr lang="en-GB" dirty="0"/>
              <a:t>S </a:t>
            </a:r>
            <a:r>
              <a:rPr lang="en-GB" sz="2000" b="0" dirty="0"/>
              <a:t>(3 of 5)</a:t>
            </a:r>
            <a:endParaRPr lang="en-US" sz="2000" b="0" dirty="0"/>
          </a:p>
        </p:txBody>
      </p:sp>
      <p:sp>
        <p:nvSpPr>
          <p:cNvPr id="3" name="Text Placeholder 2"/>
          <p:cNvSpPr>
            <a:spLocks noGrp="1"/>
          </p:cNvSpPr>
          <p:nvPr>
            <p:ph idx="1"/>
          </p:nvPr>
        </p:nvSpPr>
        <p:spPr/>
        <p:txBody>
          <a:bodyPr/>
          <a:lstStyle/>
          <a:p>
            <a:r>
              <a:rPr lang="en-US" altLang="en-US" sz="2400" b="1" dirty="0"/>
              <a:t>Query processor </a:t>
            </a:r>
            <a:r>
              <a:rPr lang="en-US" altLang="en-US" sz="2400" dirty="0"/>
              <a:t>is a major DBMS component that transforms queries into a series of low-level instructions directed to the database manager. </a:t>
            </a:r>
          </a:p>
          <a:p>
            <a:r>
              <a:rPr lang="en-US" altLang="en-US" sz="2400" b="1" dirty="0"/>
              <a:t>Database manager (DM) </a:t>
            </a:r>
            <a:r>
              <a:rPr lang="en-US" altLang="en-US" sz="2400" dirty="0"/>
              <a:t>interfaces with user-submitted application programs and queries. </a:t>
            </a:r>
          </a:p>
          <a:p>
            <a:pPr lvl="1"/>
            <a:r>
              <a:rPr lang="en-US" altLang="en-US" sz="2400" dirty="0"/>
              <a:t>The DM examines the external and conceptual schemas to determine what conceptual records are required to satisfy the request. </a:t>
            </a:r>
          </a:p>
          <a:p>
            <a:pPr lvl="1"/>
            <a:r>
              <a:rPr lang="en-US" altLang="en-US" sz="2400" dirty="0"/>
              <a:t>The DM then places a call to the file manager to perform the request.</a:t>
            </a:r>
          </a:p>
        </p:txBody>
      </p:sp>
      <p:sp>
        <p:nvSpPr>
          <p:cNvPr id="4" name="Slide Number Placeholder 3">
            <a:extLst>
              <a:ext uri="{FF2B5EF4-FFF2-40B4-BE49-F238E27FC236}">
                <a16:creationId xmlns:a16="http://schemas.microsoft.com/office/drawing/2014/main" id="{B6417CD0-0F56-4C5E-80C7-2E55B80FAA9E}"/>
              </a:ext>
            </a:extLst>
          </p:cNvPr>
          <p:cNvSpPr>
            <a:spLocks noGrp="1"/>
          </p:cNvSpPr>
          <p:nvPr>
            <p:ph type="sldNum" sz="quarter" idx="12"/>
          </p:nvPr>
        </p:nvSpPr>
        <p:spPr/>
        <p:txBody>
          <a:bodyPr/>
          <a:lstStyle/>
          <a:p>
            <a:fld id="{AAE70B66-0019-4FA2-8F09-A8AEF25B5BFF}" type="slidenum">
              <a:rPr lang="nb-NO" smtClean="0"/>
              <a:t>50</a:t>
            </a:fld>
            <a:endParaRPr lang="nb-NO"/>
          </a:p>
        </p:txBody>
      </p:sp>
    </p:spTree>
    <p:extLst>
      <p:ext uri="{BB962C8B-B14F-4D97-AF65-F5344CB8AC3E}">
        <p14:creationId xmlns:p14="http://schemas.microsoft.com/office/powerpoint/2010/main" val="37906381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down)">
                                      <p:cBhvr>
                                        <p:cTn id="1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Components of a D</a:t>
            </a:r>
            <a:r>
              <a:rPr lang="en-GB" sz="100" dirty="0"/>
              <a:t> </a:t>
            </a:r>
            <a:r>
              <a:rPr lang="en-GB" dirty="0"/>
              <a:t>B</a:t>
            </a:r>
            <a:r>
              <a:rPr lang="en-GB" sz="100" dirty="0"/>
              <a:t> </a:t>
            </a:r>
            <a:r>
              <a:rPr lang="en-GB" dirty="0"/>
              <a:t>M</a:t>
            </a:r>
            <a:r>
              <a:rPr lang="en-GB" sz="100" dirty="0"/>
              <a:t> </a:t>
            </a:r>
            <a:r>
              <a:rPr lang="en-GB" dirty="0"/>
              <a:t>S </a:t>
            </a:r>
            <a:r>
              <a:rPr lang="en-GB" sz="2000" b="0" dirty="0"/>
              <a:t>(4 of 5)</a:t>
            </a:r>
            <a:endParaRPr lang="en-US" sz="2000" b="0" dirty="0"/>
          </a:p>
        </p:txBody>
      </p:sp>
      <p:sp>
        <p:nvSpPr>
          <p:cNvPr id="3" name="Text Placeholder 2"/>
          <p:cNvSpPr>
            <a:spLocks noGrp="1"/>
          </p:cNvSpPr>
          <p:nvPr>
            <p:ph idx="1"/>
          </p:nvPr>
        </p:nvSpPr>
        <p:spPr/>
        <p:txBody>
          <a:bodyPr/>
          <a:lstStyle/>
          <a:p>
            <a:r>
              <a:rPr lang="en-US" altLang="en-US" sz="2400" b="1" dirty="0"/>
              <a:t>File manager </a:t>
            </a:r>
            <a:r>
              <a:rPr lang="en-US" altLang="en-US" sz="2400" dirty="0"/>
              <a:t>manipulates the underlying storage files and manages the allocation of storage space on disk. It establishes and maintains the list of structures and indexes defined in the internal schema.</a:t>
            </a:r>
          </a:p>
          <a:p>
            <a:r>
              <a:rPr lang="en-US" altLang="en-US" sz="2400" b="1" dirty="0"/>
              <a:t>DML preprocessor </a:t>
            </a:r>
            <a:r>
              <a:rPr lang="en-US" altLang="en-US" sz="2400" dirty="0"/>
              <a:t>converts DML statements embedded in an application program into standard function calls in the host language. The DML preprocessor must interact with the query processor to generate the appropriate code.</a:t>
            </a:r>
          </a:p>
        </p:txBody>
      </p:sp>
      <p:sp>
        <p:nvSpPr>
          <p:cNvPr id="4" name="Slide Number Placeholder 3">
            <a:extLst>
              <a:ext uri="{FF2B5EF4-FFF2-40B4-BE49-F238E27FC236}">
                <a16:creationId xmlns:a16="http://schemas.microsoft.com/office/drawing/2014/main" id="{81844004-B4C2-41A6-9374-6FE16E492615}"/>
              </a:ext>
            </a:extLst>
          </p:cNvPr>
          <p:cNvSpPr>
            <a:spLocks noGrp="1"/>
          </p:cNvSpPr>
          <p:nvPr>
            <p:ph type="sldNum" sz="quarter" idx="12"/>
          </p:nvPr>
        </p:nvSpPr>
        <p:spPr/>
        <p:txBody>
          <a:bodyPr/>
          <a:lstStyle/>
          <a:p>
            <a:fld id="{AAE70B66-0019-4FA2-8F09-A8AEF25B5BFF}" type="slidenum">
              <a:rPr lang="nb-NO" smtClean="0"/>
              <a:t>51</a:t>
            </a:fld>
            <a:endParaRPr lang="nb-NO"/>
          </a:p>
        </p:txBody>
      </p:sp>
    </p:spTree>
    <p:extLst>
      <p:ext uri="{BB962C8B-B14F-4D97-AF65-F5344CB8AC3E}">
        <p14:creationId xmlns:p14="http://schemas.microsoft.com/office/powerpoint/2010/main" val="888783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Components of a D</a:t>
            </a:r>
            <a:r>
              <a:rPr lang="en-GB" sz="100" dirty="0"/>
              <a:t> </a:t>
            </a:r>
            <a:r>
              <a:rPr lang="en-GB" dirty="0"/>
              <a:t>B</a:t>
            </a:r>
            <a:r>
              <a:rPr lang="en-GB" sz="100" dirty="0"/>
              <a:t> </a:t>
            </a:r>
            <a:r>
              <a:rPr lang="en-GB" dirty="0"/>
              <a:t>M</a:t>
            </a:r>
            <a:r>
              <a:rPr lang="en-GB" sz="100" dirty="0"/>
              <a:t> </a:t>
            </a:r>
            <a:r>
              <a:rPr lang="en-GB" dirty="0"/>
              <a:t>S </a:t>
            </a:r>
            <a:r>
              <a:rPr lang="en-GB" sz="2000" b="0" dirty="0"/>
              <a:t>(5 of 5)</a:t>
            </a:r>
            <a:endParaRPr lang="en-US" sz="2000" b="0" dirty="0"/>
          </a:p>
        </p:txBody>
      </p:sp>
      <p:sp>
        <p:nvSpPr>
          <p:cNvPr id="3" name="Text Placeholder 2"/>
          <p:cNvSpPr>
            <a:spLocks noGrp="1"/>
          </p:cNvSpPr>
          <p:nvPr>
            <p:ph idx="1"/>
          </p:nvPr>
        </p:nvSpPr>
        <p:spPr/>
        <p:txBody>
          <a:bodyPr/>
          <a:lstStyle/>
          <a:p>
            <a:r>
              <a:rPr lang="en-US" altLang="en-US" sz="2400" b="1" dirty="0"/>
              <a:t>DDL compiler </a:t>
            </a:r>
            <a:r>
              <a:rPr lang="en-US" altLang="en-US" sz="2400" dirty="0"/>
              <a:t>converts DDL statements into a set of tables containing metadata. These tables are then stored in the system catalog while control information is stored in data file headers.</a:t>
            </a:r>
          </a:p>
          <a:p>
            <a:r>
              <a:rPr lang="en-US" altLang="en-US" sz="2400" b="1" dirty="0"/>
              <a:t>Dictionary/Catalog manager </a:t>
            </a:r>
            <a:r>
              <a:rPr lang="en-US" altLang="en-US" sz="2400" dirty="0"/>
              <a:t>manages access to and maintains the system catalog. The system catalog is accessed by most DBMS components.</a:t>
            </a:r>
          </a:p>
        </p:txBody>
      </p:sp>
      <p:sp>
        <p:nvSpPr>
          <p:cNvPr id="4" name="Slide Number Placeholder 3">
            <a:extLst>
              <a:ext uri="{FF2B5EF4-FFF2-40B4-BE49-F238E27FC236}">
                <a16:creationId xmlns:a16="http://schemas.microsoft.com/office/drawing/2014/main" id="{F587BB71-AD2E-474A-ABB7-B4EA36F559CB}"/>
              </a:ext>
            </a:extLst>
          </p:cNvPr>
          <p:cNvSpPr>
            <a:spLocks noGrp="1"/>
          </p:cNvSpPr>
          <p:nvPr>
            <p:ph type="sldNum" sz="quarter" idx="12"/>
          </p:nvPr>
        </p:nvSpPr>
        <p:spPr/>
        <p:txBody>
          <a:bodyPr/>
          <a:lstStyle/>
          <a:p>
            <a:fld id="{AAE70B66-0019-4FA2-8F09-A8AEF25B5BFF}" type="slidenum">
              <a:rPr lang="nb-NO" smtClean="0"/>
              <a:t>52</a:t>
            </a:fld>
            <a:endParaRPr lang="nb-NO"/>
          </a:p>
        </p:txBody>
      </p:sp>
    </p:spTree>
    <p:extLst>
      <p:ext uri="{BB962C8B-B14F-4D97-AF65-F5344CB8AC3E}">
        <p14:creationId xmlns:p14="http://schemas.microsoft.com/office/powerpoint/2010/main" val="23006285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GB" dirty="0"/>
              <a:t>Components of Database Manager (D</a:t>
            </a:r>
            <a:r>
              <a:rPr lang="en-GB" sz="100" dirty="0"/>
              <a:t> </a:t>
            </a:r>
            <a:r>
              <a:rPr lang="en-GB" dirty="0"/>
              <a:t>M) </a:t>
            </a:r>
            <a:r>
              <a:rPr kumimoji="0" lang="en-GB" sz="2000" b="0" i="0" u="none" strike="noStrike" kern="1200" cap="none" spc="0" normalizeH="0" baseline="0" noProof="0" dirty="0">
                <a:ln>
                  <a:noFill/>
                </a:ln>
                <a:solidFill>
                  <a:srgbClr val="252525"/>
                </a:solidFill>
                <a:effectLst/>
                <a:uLnTx/>
                <a:uFillTx/>
                <a:latin typeface="Times New Roman"/>
                <a:ea typeface="+mj-ea"/>
                <a:cs typeface="Times New Roman"/>
              </a:rPr>
              <a:t>(1 of 4)</a:t>
            </a:r>
            <a:endParaRPr lang="en-US" b="0" dirty="0"/>
          </a:p>
        </p:txBody>
      </p:sp>
      <p:pic>
        <p:nvPicPr>
          <p:cNvPr id="5" name="Picture 1030" descr="Diagram of the components of a database manager and the entities that can access it. The database manager is accessed by the program object code, the query processor and the catalog manager. The components of a database manager are as follows. Authorization control, command processor, integrity checker, query optimizer, transaction manager, scheduler, and data manager containing the recovery manager and the buffer manager. The file manager can access the data manager through the buffer manager and the database and system catalog through the access methods and system buffer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a:xfrm>
            <a:off x="4019391" y="1793883"/>
            <a:ext cx="4153218" cy="4473021"/>
          </a:xfrm>
          <a:prstGeom prst="rect">
            <a:avLst/>
          </a:prstGeom>
          <a:noFill/>
          <a:ln>
            <a:noFill/>
          </a:ln>
          <a:extLs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 name="Slide Number Placeholder 2">
            <a:extLst>
              <a:ext uri="{FF2B5EF4-FFF2-40B4-BE49-F238E27FC236}">
                <a16:creationId xmlns:a16="http://schemas.microsoft.com/office/drawing/2014/main" id="{BA4252C0-31FA-4BD3-93FC-C1A245F0B1BC}"/>
              </a:ext>
            </a:extLst>
          </p:cNvPr>
          <p:cNvSpPr>
            <a:spLocks noGrp="1"/>
          </p:cNvSpPr>
          <p:nvPr>
            <p:ph type="sldNum" sz="quarter" idx="12"/>
          </p:nvPr>
        </p:nvSpPr>
        <p:spPr/>
        <p:txBody>
          <a:bodyPr/>
          <a:lstStyle/>
          <a:p>
            <a:fld id="{AAE70B66-0019-4FA2-8F09-A8AEF25B5BFF}" type="slidenum">
              <a:rPr lang="nb-NO" smtClean="0"/>
              <a:t>53</a:t>
            </a:fld>
            <a:endParaRPr lang="nb-NO"/>
          </a:p>
        </p:txBody>
      </p:sp>
    </p:spTree>
    <p:extLst>
      <p:ext uri="{BB962C8B-B14F-4D97-AF65-F5344CB8AC3E}">
        <p14:creationId xmlns:p14="http://schemas.microsoft.com/office/powerpoint/2010/main" val="22143956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Components of Database Manager (DM) </a:t>
            </a:r>
            <a:r>
              <a:rPr lang="en-GB" sz="2000" b="0" dirty="0"/>
              <a:t>(2 of 4)</a:t>
            </a:r>
            <a:endParaRPr lang="en-US" sz="2000" b="0" dirty="0"/>
          </a:p>
        </p:txBody>
      </p:sp>
      <p:sp>
        <p:nvSpPr>
          <p:cNvPr id="3" name="Text Placeholder 2"/>
          <p:cNvSpPr>
            <a:spLocks noGrp="1"/>
          </p:cNvSpPr>
          <p:nvPr>
            <p:ph idx="1"/>
          </p:nvPr>
        </p:nvSpPr>
        <p:spPr/>
        <p:txBody>
          <a:bodyPr/>
          <a:lstStyle/>
          <a:p>
            <a:r>
              <a:rPr lang="en-US" altLang="en-US" sz="2400" b="1" dirty="0"/>
              <a:t>Authorization control </a:t>
            </a:r>
            <a:r>
              <a:rPr lang="en-US" altLang="en-US" sz="2400" dirty="0"/>
              <a:t>to confirm whether the user has the necessary permission to carry out the required operation.</a:t>
            </a:r>
          </a:p>
          <a:p>
            <a:r>
              <a:rPr lang="en-US" altLang="en-US" sz="2400" b="1" dirty="0"/>
              <a:t>Command processor </a:t>
            </a:r>
            <a:r>
              <a:rPr lang="en-US" altLang="en-US" sz="2400" dirty="0"/>
              <a:t>on confirmation of user authority, control is passed to the command processor.</a:t>
            </a:r>
          </a:p>
          <a:p>
            <a:r>
              <a:rPr lang="en-US" altLang="en-US" sz="2400" b="1" dirty="0"/>
              <a:t>Integrity checker  </a:t>
            </a:r>
            <a:r>
              <a:rPr lang="en-US" altLang="en-US" sz="2400" dirty="0"/>
              <a:t>ensures that requested operation satisfies all necessary integrity constraints (e.g. key constraints) for an operation that changes the database.</a:t>
            </a:r>
          </a:p>
        </p:txBody>
      </p:sp>
      <p:sp>
        <p:nvSpPr>
          <p:cNvPr id="4" name="Slide Number Placeholder 3">
            <a:extLst>
              <a:ext uri="{FF2B5EF4-FFF2-40B4-BE49-F238E27FC236}">
                <a16:creationId xmlns:a16="http://schemas.microsoft.com/office/drawing/2014/main" id="{F4766CD3-1DFF-4C47-8A7C-F20B795AD343}"/>
              </a:ext>
            </a:extLst>
          </p:cNvPr>
          <p:cNvSpPr>
            <a:spLocks noGrp="1"/>
          </p:cNvSpPr>
          <p:nvPr>
            <p:ph type="sldNum" sz="quarter" idx="12"/>
          </p:nvPr>
        </p:nvSpPr>
        <p:spPr/>
        <p:txBody>
          <a:bodyPr/>
          <a:lstStyle/>
          <a:p>
            <a:fld id="{AAE70B66-0019-4FA2-8F09-A8AEF25B5BFF}" type="slidenum">
              <a:rPr lang="nb-NO" smtClean="0"/>
              <a:t>54</a:t>
            </a:fld>
            <a:endParaRPr lang="nb-NO"/>
          </a:p>
        </p:txBody>
      </p:sp>
    </p:spTree>
    <p:extLst>
      <p:ext uri="{BB962C8B-B14F-4D97-AF65-F5344CB8AC3E}">
        <p14:creationId xmlns:p14="http://schemas.microsoft.com/office/powerpoint/2010/main" val="17815773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Components of Database Manager (DM) </a:t>
            </a:r>
            <a:r>
              <a:rPr lang="en-GB" sz="2000" b="0" dirty="0"/>
              <a:t>(3 of 4)</a:t>
            </a:r>
            <a:endParaRPr lang="en-US" sz="2000" b="0" dirty="0"/>
          </a:p>
        </p:txBody>
      </p:sp>
      <p:sp>
        <p:nvSpPr>
          <p:cNvPr id="3" name="Text Placeholder 2"/>
          <p:cNvSpPr>
            <a:spLocks noGrp="1"/>
          </p:cNvSpPr>
          <p:nvPr>
            <p:ph idx="1"/>
          </p:nvPr>
        </p:nvSpPr>
        <p:spPr/>
        <p:txBody>
          <a:bodyPr/>
          <a:lstStyle/>
          <a:p>
            <a:r>
              <a:rPr lang="en-US" altLang="en-US" sz="2400" b="1" dirty="0"/>
              <a:t>Query optimizer </a:t>
            </a:r>
            <a:r>
              <a:rPr lang="en-US" altLang="en-US" sz="2400" dirty="0"/>
              <a:t>determines an optimal strategy for the query execution.</a:t>
            </a:r>
          </a:p>
          <a:p>
            <a:r>
              <a:rPr lang="en-US" altLang="en-US" sz="2400" b="1" dirty="0"/>
              <a:t>Transaction manager </a:t>
            </a:r>
            <a:r>
              <a:rPr lang="en-US" altLang="en-US" sz="2400" dirty="0"/>
              <a:t>performs the required processing of operations that it receives from transactions.</a:t>
            </a:r>
          </a:p>
          <a:p>
            <a:r>
              <a:rPr lang="en-US" altLang="en-US" sz="2400" b="1" dirty="0"/>
              <a:t>Scheduler </a:t>
            </a:r>
            <a:r>
              <a:rPr lang="en-US" altLang="en-US" sz="2400" dirty="0"/>
              <a:t>ensures that concurrent operations on the database proceed without conflicting with one another. It controls the relative order in which transaction operations are executed.</a:t>
            </a:r>
          </a:p>
        </p:txBody>
      </p:sp>
      <p:sp>
        <p:nvSpPr>
          <p:cNvPr id="4" name="Slide Number Placeholder 3">
            <a:extLst>
              <a:ext uri="{FF2B5EF4-FFF2-40B4-BE49-F238E27FC236}">
                <a16:creationId xmlns:a16="http://schemas.microsoft.com/office/drawing/2014/main" id="{55060BB1-5F71-42D4-B05B-0F22591F9F27}"/>
              </a:ext>
            </a:extLst>
          </p:cNvPr>
          <p:cNvSpPr>
            <a:spLocks noGrp="1"/>
          </p:cNvSpPr>
          <p:nvPr>
            <p:ph type="sldNum" sz="quarter" idx="12"/>
          </p:nvPr>
        </p:nvSpPr>
        <p:spPr/>
        <p:txBody>
          <a:bodyPr/>
          <a:lstStyle/>
          <a:p>
            <a:fld id="{AAE70B66-0019-4FA2-8F09-A8AEF25B5BFF}" type="slidenum">
              <a:rPr lang="nb-NO" smtClean="0"/>
              <a:t>55</a:t>
            </a:fld>
            <a:endParaRPr lang="nb-NO"/>
          </a:p>
        </p:txBody>
      </p:sp>
    </p:spTree>
    <p:extLst>
      <p:ext uri="{BB962C8B-B14F-4D97-AF65-F5344CB8AC3E}">
        <p14:creationId xmlns:p14="http://schemas.microsoft.com/office/powerpoint/2010/main" val="13641515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Components of Database Manager (DM) </a:t>
            </a:r>
            <a:r>
              <a:rPr lang="en-GB" sz="2000" b="0" dirty="0"/>
              <a:t>(4 of 4)</a:t>
            </a:r>
            <a:endParaRPr lang="en-US" sz="2000" b="0" dirty="0"/>
          </a:p>
        </p:txBody>
      </p:sp>
      <p:sp>
        <p:nvSpPr>
          <p:cNvPr id="3" name="Text Placeholder 2"/>
          <p:cNvSpPr>
            <a:spLocks noGrp="1"/>
          </p:cNvSpPr>
          <p:nvPr>
            <p:ph idx="1"/>
          </p:nvPr>
        </p:nvSpPr>
        <p:spPr/>
        <p:txBody>
          <a:bodyPr/>
          <a:lstStyle/>
          <a:p>
            <a:r>
              <a:rPr lang="en-US" altLang="en-US" sz="2400" b="1" dirty="0"/>
              <a:t>Recovery manager </a:t>
            </a:r>
            <a:r>
              <a:rPr lang="en-US" altLang="en-US" sz="2400" dirty="0"/>
              <a:t>ensures that the database remains in a consistent state in the presence of failures. It is responsible for transaction commit and abort.</a:t>
            </a:r>
          </a:p>
          <a:p>
            <a:r>
              <a:rPr lang="en-US" altLang="en-US" sz="2400" b="1" dirty="0"/>
              <a:t>Buffer manager </a:t>
            </a:r>
            <a:r>
              <a:rPr lang="en-US" altLang="en-US" sz="2400" dirty="0"/>
              <a:t>responsible for the transfer of data between main memory and secondary storage, such as disk and tape. </a:t>
            </a:r>
          </a:p>
          <a:p>
            <a:r>
              <a:rPr lang="en-US" altLang="en-US" sz="2400" dirty="0"/>
              <a:t>The recovery manager and the buffer manager also known as (aka) the data manager. The buffer manager aka the cache manager.</a:t>
            </a:r>
          </a:p>
        </p:txBody>
      </p:sp>
      <p:sp>
        <p:nvSpPr>
          <p:cNvPr id="4" name="Slide Number Placeholder 3">
            <a:extLst>
              <a:ext uri="{FF2B5EF4-FFF2-40B4-BE49-F238E27FC236}">
                <a16:creationId xmlns:a16="http://schemas.microsoft.com/office/drawing/2014/main" id="{0EBDF2EE-8940-4A39-BAA8-832089151C2C}"/>
              </a:ext>
            </a:extLst>
          </p:cNvPr>
          <p:cNvSpPr>
            <a:spLocks noGrp="1"/>
          </p:cNvSpPr>
          <p:nvPr>
            <p:ph type="sldNum" sz="quarter" idx="12"/>
          </p:nvPr>
        </p:nvSpPr>
        <p:spPr/>
        <p:txBody>
          <a:bodyPr/>
          <a:lstStyle/>
          <a:p>
            <a:fld id="{AAE70B66-0019-4FA2-8F09-A8AEF25B5BFF}" type="slidenum">
              <a:rPr lang="nb-NO" smtClean="0"/>
              <a:t>56</a:t>
            </a:fld>
            <a:endParaRPr lang="nb-NO"/>
          </a:p>
        </p:txBody>
      </p:sp>
    </p:spTree>
    <p:extLst>
      <p:ext uri="{BB962C8B-B14F-4D97-AF65-F5344CB8AC3E}">
        <p14:creationId xmlns:p14="http://schemas.microsoft.com/office/powerpoint/2010/main" val="7789981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6" name="Content Placeholder 5"/>
          <p:cNvSpPr>
            <a:spLocks noGrp="1"/>
          </p:cNvSpPr>
          <p:nvPr>
            <p:ph idx="1"/>
          </p:nvPr>
        </p:nvSpPr>
        <p:spPr>
          <a:xfrm>
            <a:off x="758092" y="1930400"/>
            <a:ext cx="10254437" cy="4546301"/>
          </a:xfrm>
        </p:spPr>
        <p:txBody>
          <a:bodyPr>
            <a:normAutofit/>
          </a:bodyPr>
          <a:lstStyle/>
          <a:p>
            <a:r>
              <a:rPr lang="en-US" sz="2400" dirty="0"/>
              <a:t>Overview of several multi-user database architectures that differed in the way application programs, DBMS, and database are located.</a:t>
            </a:r>
          </a:p>
          <a:p>
            <a:r>
              <a:rPr lang="en-US" sz="2400" dirty="0"/>
              <a:t>The architectures had pros and cons with regard to performance, security, load balancing, and modularity.</a:t>
            </a:r>
          </a:p>
          <a:p>
            <a:r>
              <a:rPr lang="en-US" sz="2400" dirty="0"/>
              <a:t>Cloud computing offers a wide range of multi-tenant architectures by combining shared and dedicated IT resources for multi-user database environments.</a:t>
            </a:r>
          </a:p>
          <a:p>
            <a:r>
              <a:rPr lang="en-US" sz="2400" dirty="0"/>
              <a:t>The logical and physical distributed nature of organizations required using distributed DBMSs.</a:t>
            </a:r>
          </a:p>
          <a:p>
            <a:r>
              <a:rPr lang="en-US" sz="2400" dirty="0"/>
              <a:t>Distributed DBMS differs from distributed processing.</a:t>
            </a:r>
          </a:p>
          <a:p>
            <a:endParaRPr lang="en-US" sz="2400" dirty="0"/>
          </a:p>
        </p:txBody>
      </p:sp>
      <p:sp>
        <p:nvSpPr>
          <p:cNvPr id="3" name="Slide Number Placeholder 2">
            <a:extLst>
              <a:ext uri="{FF2B5EF4-FFF2-40B4-BE49-F238E27FC236}">
                <a16:creationId xmlns:a16="http://schemas.microsoft.com/office/drawing/2014/main" id="{D787BD0E-63C9-4D33-BE62-03C22840D746}"/>
              </a:ext>
            </a:extLst>
          </p:cNvPr>
          <p:cNvSpPr>
            <a:spLocks noGrp="1"/>
          </p:cNvSpPr>
          <p:nvPr>
            <p:ph type="sldNum" sz="quarter" idx="12"/>
          </p:nvPr>
        </p:nvSpPr>
        <p:spPr/>
        <p:txBody>
          <a:bodyPr/>
          <a:lstStyle/>
          <a:p>
            <a:fld id="{AAE70B66-0019-4FA2-8F09-A8AEF25B5BFF}" type="slidenum">
              <a:rPr lang="nb-NO" smtClean="0"/>
              <a:t>57</a:t>
            </a:fld>
            <a:endParaRPr lang="nb-NO"/>
          </a:p>
        </p:txBody>
      </p:sp>
    </p:spTree>
    <p:extLst>
      <p:ext uri="{BB962C8B-B14F-4D97-AF65-F5344CB8AC3E}">
        <p14:creationId xmlns:p14="http://schemas.microsoft.com/office/powerpoint/2010/main" val="35330850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txEl>
                                              <p:pRg st="3" end="3"/>
                                            </p:txEl>
                                          </p:spTgt>
                                        </p:tgtEl>
                                        <p:attrNameLst>
                                          <p:attrName>style.visibility</p:attrName>
                                        </p:attrNameLst>
                                      </p:cBhvr>
                                      <p:to>
                                        <p:strVal val="visible"/>
                                      </p:to>
                                    </p:set>
                                    <p:animEffect transition="in" filter="fade">
                                      <p:cBhvr>
                                        <p:cTn id="28" dur="1000"/>
                                        <p:tgtEl>
                                          <p:spTgt spid="6">
                                            <p:txEl>
                                              <p:pRg st="3" end="3"/>
                                            </p:txEl>
                                          </p:spTgt>
                                        </p:tgtEl>
                                      </p:cBhvr>
                                    </p:animEffect>
                                    <p:anim calcmode="lin" valueType="num">
                                      <p:cBhvr>
                                        <p:cTn id="29"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
                                            <p:txEl>
                                              <p:pRg st="4" end="4"/>
                                            </p:txEl>
                                          </p:spTgt>
                                        </p:tgtEl>
                                        <p:attrNameLst>
                                          <p:attrName>style.visibility</p:attrName>
                                        </p:attrNameLst>
                                      </p:cBhvr>
                                      <p:to>
                                        <p:strVal val="visible"/>
                                      </p:to>
                                    </p:set>
                                    <p:animEffect transition="in" filter="fade">
                                      <p:cBhvr>
                                        <p:cTn id="35" dur="1000"/>
                                        <p:tgtEl>
                                          <p:spTgt spid="6">
                                            <p:txEl>
                                              <p:pRg st="4" end="4"/>
                                            </p:txEl>
                                          </p:spTgt>
                                        </p:tgtEl>
                                      </p:cBhvr>
                                    </p:animEffect>
                                    <p:anim calcmode="lin" valueType="num">
                                      <p:cBhvr>
                                        <p:cTn id="36"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6" name="Content Placeholder 5"/>
          <p:cNvSpPr>
            <a:spLocks noGrp="1"/>
          </p:cNvSpPr>
          <p:nvPr>
            <p:ph idx="1"/>
          </p:nvPr>
        </p:nvSpPr>
        <p:spPr>
          <a:xfrm>
            <a:off x="1655455" y="2435192"/>
            <a:ext cx="7315200" cy="529391"/>
          </a:xfrm>
        </p:spPr>
        <p:txBody>
          <a:bodyPr>
            <a:normAutofit/>
          </a:bodyPr>
          <a:lstStyle/>
          <a:p>
            <a:r>
              <a:rPr lang="en-US" dirty="0">
                <a:solidFill>
                  <a:schemeClr val="accent1">
                    <a:lumMod val="75000"/>
                  </a:schemeClr>
                </a:solidFill>
              </a:rPr>
              <a:t>Tutorial on Cloud-based solutions for databases</a:t>
            </a:r>
          </a:p>
        </p:txBody>
      </p:sp>
      <p:pic>
        <p:nvPicPr>
          <p:cNvPr id="1026" name="Picture 2" descr="ÙØªÙØ¬Ø© Ø¨Ø­Ø« Ø§ÙØµÙØ± Ø¹Ù âªpostgresqlâ¬â"/>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58731" y="3628726"/>
            <a:ext cx="1500324" cy="166792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ÙØªÙØ¬Ø© Ø¨Ø­Ø« Ø§ÙØµÙØ± Ø¹Ù âªcloudâ¬â"/>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0295" y="3567032"/>
            <a:ext cx="2218279" cy="1471794"/>
          </a:xfrm>
          <a:prstGeom prst="rect">
            <a:avLst/>
          </a:prstGeom>
          <a:noFill/>
          <a:extLst>
            <a:ext uri="{909E8E84-426E-40DD-AFC4-6F175D3DCCD1}">
              <a14:hiddenFill xmlns:a14="http://schemas.microsoft.com/office/drawing/2010/main">
                <a:solidFill>
                  <a:srgbClr val="FFFFFF"/>
                </a:solidFill>
              </a14:hiddenFill>
            </a:ext>
          </a:extLst>
        </p:spPr>
      </p:pic>
      <p:sp>
        <p:nvSpPr>
          <p:cNvPr id="4" name="Plus 3"/>
          <p:cNvSpPr/>
          <p:nvPr/>
        </p:nvSpPr>
        <p:spPr>
          <a:xfrm>
            <a:off x="2762448" y="4186991"/>
            <a:ext cx="760396" cy="67376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 name="Equal 4"/>
          <p:cNvSpPr/>
          <p:nvPr/>
        </p:nvSpPr>
        <p:spPr>
          <a:xfrm>
            <a:off x="5919536" y="4249555"/>
            <a:ext cx="597986" cy="548640"/>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solidFill>
                <a:schemeClr val="tx1"/>
              </a:solidFill>
            </a:endParaRPr>
          </a:p>
        </p:txBody>
      </p:sp>
      <p:pic>
        <p:nvPicPr>
          <p:cNvPr id="1030" name="Picture 6" descr="ÙØªÙØ¬Ø© Ø¨Ø­Ø« Ø§ÙØµÙØ± Ø¹Ù âªelephantsqlâ¬â"/>
          <p:cNvPicPr>
            <a:picLocks noChangeAspect="1" noChangeArrowheads="1"/>
          </p:cNvPicPr>
          <p:nvPr/>
        </p:nvPicPr>
        <p:blipFill rotWithShape="1">
          <a:blip r:embed="rId4">
            <a:extLst>
              <a:ext uri="{28A0092B-C50C-407E-A947-70E740481C1C}">
                <a14:useLocalDpi xmlns:a14="http://schemas.microsoft.com/office/drawing/2010/main" val="0"/>
              </a:ext>
            </a:extLst>
          </a:blip>
          <a:srcRect l="70371" t="25095"/>
          <a:stretch/>
        </p:blipFill>
        <p:spPr bwMode="auto">
          <a:xfrm>
            <a:off x="6728057" y="3232720"/>
            <a:ext cx="2074311" cy="214041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7064941" y="5373138"/>
            <a:ext cx="1578543" cy="369332"/>
          </a:xfrm>
          <a:prstGeom prst="rect">
            <a:avLst/>
          </a:prstGeom>
          <a:noFill/>
        </p:spPr>
        <p:txBody>
          <a:bodyPr wrap="square" rtlCol="0">
            <a:spAutoFit/>
          </a:bodyPr>
          <a:lstStyle/>
          <a:p>
            <a:r>
              <a:rPr lang="en-US" b="1" dirty="0" err="1">
                <a:solidFill>
                  <a:srgbClr val="8A9BBB"/>
                </a:solidFill>
              </a:rPr>
              <a:t>ElephantSQL</a:t>
            </a:r>
            <a:endParaRPr lang="en-US" b="1" dirty="0">
              <a:solidFill>
                <a:srgbClr val="8A9BBB"/>
              </a:solidFill>
            </a:endParaRPr>
          </a:p>
        </p:txBody>
      </p:sp>
      <p:sp>
        <p:nvSpPr>
          <p:cNvPr id="3" name="Slide Number Placeholder 2">
            <a:extLst>
              <a:ext uri="{FF2B5EF4-FFF2-40B4-BE49-F238E27FC236}">
                <a16:creationId xmlns:a16="http://schemas.microsoft.com/office/drawing/2014/main" id="{F87EB127-866D-449E-A7A0-0D25689DD9CB}"/>
              </a:ext>
            </a:extLst>
          </p:cNvPr>
          <p:cNvSpPr>
            <a:spLocks noGrp="1"/>
          </p:cNvSpPr>
          <p:nvPr>
            <p:ph type="sldNum" sz="quarter" idx="12"/>
          </p:nvPr>
        </p:nvSpPr>
        <p:spPr/>
        <p:txBody>
          <a:bodyPr/>
          <a:lstStyle/>
          <a:p>
            <a:fld id="{AAE70B66-0019-4FA2-8F09-A8AEF25B5BFF}" type="slidenum">
              <a:rPr lang="nb-NO" smtClean="0"/>
              <a:t>58</a:t>
            </a:fld>
            <a:endParaRPr lang="nb-NO"/>
          </a:p>
        </p:txBody>
      </p:sp>
    </p:spTree>
    <p:extLst>
      <p:ext uri="{BB962C8B-B14F-4D97-AF65-F5344CB8AC3E}">
        <p14:creationId xmlns:p14="http://schemas.microsoft.com/office/powerpoint/2010/main" val="1647765893"/>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nb-NO" dirty="0"/>
              <a:t>File-server </a:t>
            </a:r>
            <a:r>
              <a:rPr lang="en-US" dirty="0"/>
              <a:t>architecture</a:t>
            </a:r>
          </a:p>
        </p:txBody>
      </p:sp>
      <p:sp>
        <p:nvSpPr>
          <p:cNvPr id="6" name="Content Placeholder 5"/>
          <p:cNvSpPr>
            <a:spLocks noGrp="1"/>
          </p:cNvSpPr>
          <p:nvPr>
            <p:ph idx="1"/>
          </p:nvPr>
        </p:nvSpPr>
        <p:spPr>
          <a:xfrm>
            <a:off x="8784185" y="2354306"/>
            <a:ext cx="3092741" cy="1560148"/>
          </a:xfrm>
        </p:spPr>
        <p:txBody>
          <a:bodyPr>
            <a:normAutofit fontScale="77500" lnSpcReduction="20000"/>
          </a:bodyPr>
          <a:lstStyle/>
          <a:p>
            <a:pPr marL="0" indent="0">
              <a:buNone/>
            </a:pPr>
            <a:r>
              <a:rPr lang="nb-NO" dirty="0"/>
              <a:t>A computer (file-server) </a:t>
            </a:r>
            <a:r>
              <a:rPr lang="en-US" dirty="0"/>
              <a:t>attached to a network with the primary purpose of providing shared storage</a:t>
            </a:r>
            <a:r>
              <a:rPr lang="nb-NO" dirty="0"/>
              <a:t> for computer files</a:t>
            </a:r>
          </a:p>
        </p:txBody>
      </p:sp>
      <p:sp>
        <p:nvSpPr>
          <p:cNvPr id="5" name="Left Brace 4"/>
          <p:cNvSpPr/>
          <p:nvPr/>
        </p:nvSpPr>
        <p:spPr>
          <a:xfrm>
            <a:off x="4050048" y="4886469"/>
            <a:ext cx="596766" cy="1684421"/>
          </a:xfrm>
          <a:prstGeom prst="leftBrace">
            <a:avLst/>
          </a:prstGeom>
          <a:ln>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b-NO"/>
          </a:p>
        </p:txBody>
      </p:sp>
      <p:sp>
        <p:nvSpPr>
          <p:cNvPr id="7" name="TextBox 6"/>
          <p:cNvSpPr txBox="1"/>
          <p:nvPr/>
        </p:nvSpPr>
        <p:spPr>
          <a:xfrm>
            <a:off x="3115994" y="5793650"/>
            <a:ext cx="934054" cy="369332"/>
          </a:xfrm>
          <a:prstGeom prst="rect">
            <a:avLst/>
          </a:prstGeom>
          <a:noFill/>
        </p:spPr>
        <p:txBody>
          <a:bodyPr wrap="square" rtlCol="0">
            <a:spAutoFit/>
          </a:bodyPr>
          <a:lstStyle/>
          <a:p>
            <a:r>
              <a:rPr lang="nb-NO" dirty="0"/>
              <a:t>Storage</a:t>
            </a:r>
          </a:p>
        </p:txBody>
      </p:sp>
      <p:sp>
        <p:nvSpPr>
          <p:cNvPr id="9" name="Left Brace 8"/>
          <p:cNvSpPr/>
          <p:nvPr/>
        </p:nvSpPr>
        <p:spPr>
          <a:xfrm>
            <a:off x="1806960" y="1815390"/>
            <a:ext cx="596766" cy="1684421"/>
          </a:xfrm>
          <a:prstGeom prst="leftBrace">
            <a:avLst/>
          </a:prstGeom>
          <a:ln>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b-NO"/>
          </a:p>
        </p:txBody>
      </p:sp>
      <p:sp>
        <p:nvSpPr>
          <p:cNvPr id="10" name="TextBox 9"/>
          <p:cNvSpPr txBox="1"/>
          <p:nvPr/>
        </p:nvSpPr>
        <p:spPr>
          <a:xfrm>
            <a:off x="540543" y="2412945"/>
            <a:ext cx="1290189" cy="367772"/>
          </a:xfrm>
          <a:prstGeom prst="rect">
            <a:avLst/>
          </a:prstGeom>
          <a:noFill/>
        </p:spPr>
        <p:txBody>
          <a:bodyPr wrap="square" rtlCol="0">
            <a:spAutoFit/>
          </a:bodyPr>
          <a:lstStyle/>
          <a:p>
            <a:r>
              <a:rPr lang="nb-NO" dirty="0"/>
              <a:t>Processing</a:t>
            </a:r>
          </a:p>
        </p:txBody>
      </p:sp>
      <p:pic>
        <p:nvPicPr>
          <p:cNvPr id="11" name="Picture 10"/>
          <p:cNvPicPr>
            <a:picLocks noChangeAspect="1"/>
          </p:cNvPicPr>
          <p:nvPr/>
        </p:nvPicPr>
        <p:blipFill>
          <a:blip r:embed="rId3"/>
          <a:stretch>
            <a:fillRect/>
          </a:stretch>
        </p:blipFill>
        <p:spPr>
          <a:xfrm>
            <a:off x="520135" y="4073428"/>
            <a:ext cx="610430" cy="560865"/>
          </a:xfrm>
          <a:prstGeom prst="rect">
            <a:avLst/>
          </a:prstGeom>
        </p:spPr>
      </p:pic>
      <p:sp>
        <p:nvSpPr>
          <p:cNvPr id="12" name="TextBox 11"/>
          <p:cNvSpPr txBox="1"/>
          <p:nvPr/>
        </p:nvSpPr>
        <p:spPr>
          <a:xfrm>
            <a:off x="1368463" y="4063271"/>
            <a:ext cx="2750147" cy="1600438"/>
          </a:xfrm>
          <a:prstGeom prst="rect">
            <a:avLst/>
          </a:prstGeom>
          <a:noFill/>
        </p:spPr>
        <p:txBody>
          <a:bodyPr wrap="square" rtlCol="0">
            <a:spAutoFit/>
          </a:bodyPr>
          <a:lstStyle/>
          <a:p>
            <a:pPr marL="171450" indent="-171450">
              <a:buFont typeface="Arial" panose="020B0604020202020204" pitchFamily="34" charset="0"/>
              <a:buChar char="•"/>
            </a:pPr>
            <a:r>
              <a:rPr lang="en-US" sz="1400" dirty="0">
                <a:solidFill>
                  <a:srgbClr val="FF0000"/>
                </a:solidFill>
              </a:rPr>
              <a:t>High network traffic</a:t>
            </a:r>
          </a:p>
          <a:p>
            <a:pPr marL="171450" indent="-171450">
              <a:buFont typeface="Arial" panose="020B0604020202020204" pitchFamily="34" charset="0"/>
              <a:buChar char="•"/>
            </a:pPr>
            <a:r>
              <a:rPr lang="en-US" sz="1400" dirty="0">
                <a:solidFill>
                  <a:srgbClr val="FF0000"/>
                </a:solidFill>
              </a:rPr>
              <a:t>Retrieving corresponding files to relations (tables) instead of the records that satisfy the query</a:t>
            </a:r>
          </a:p>
          <a:p>
            <a:pPr marL="171450" indent="-171450">
              <a:buFont typeface="Arial" panose="020B0604020202020204" pitchFamily="34" charset="0"/>
              <a:buChar char="•"/>
            </a:pPr>
            <a:r>
              <a:rPr lang="en-US" sz="1400" dirty="0">
                <a:solidFill>
                  <a:srgbClr val="FF0000"/>
                </a:solidFill>
              </a:rPr>
              <a:t>DBMSs can be different, thus, concurrency, recovery, and integrity are difficult to maintain</a:t>
            </a:r>
          </a:p>
        </p:txBody>
      </p:sp>
      <p:pic>
        <p:nvPicPr>
          <p:cNvPr id="8" name="Picture 7"/>
          <p:cNvPicPr>
            <a:picLocks noChangeAspect="1"/>
          </p:cNvPicPr>
          <p:nvPr/>
        </p:nvPicPr>
        <p:blipFill>
          <a:blip r:embed="rId4"/>
          <a:stretch>
            <a:fillRect/>
          </a:stretch>
        </p:blipFill>
        <p:spPr>
          <a:xfrm>
            <a:off x="2518050" y="1505889"/>
            <a:ext cx="5905985" cy="5135078"/>
          </a:xfrm>
          <a:prstGeom prst="rect">
            <a:avLst/>
          </a:prstGeom>
        </p:spPr>
      </p:pic>
      <p:sp>
        <p:nvSpPr>
          <p:cNvPr id="3" name="Slide Number Placeholder 2">
            <a:extLst>
              <a:ext uri="{FF2B5EF4-FFF2-40B4-BE49-F238E27FC236}">
                <a16:creationId xmlns:a16="http://schemas.microsoft.com/office/drawing/2014/main" id="{B1173ECB-2B89-4B24-A078-7E4193B08A45}"/>
              </a:ext>
            </a:extLst>
          </p:cNvPr>
          <p:cNvSpPr>
            <a:spLocks noGrp="1"/>
          </p:cNvSpPr>
          <p:nvPr>
            <p:ph type="sldNum" sz="quarter" idx="12"/>
          </p:nvPr>
        </p:nvSpPr>
        <p:spPr/>
        <p:txBody>
          <a:bodyPr/>
          <a:lstStyle/>
          <a:p>
            <a:fld id="{AAE70B66-0019-4FA2-8F09-A8AEF25B5BFF}" type="slidenum">
              <a:rPr lang="nb-NO" smtClean="0"/>
              <a:t>6</a:t>
            </a:fld>
            <a:endParaRPr lang="nb-NO"/>
          </a:p>
        </p:txBody>
      </p:sp>
    </p:spTree>
    <p:extLst>
      <p:ext uri="{BB962C8B-B14F-4D97-AF65-F5344CB8AC3E}">
        <p14:creationId xmlns:p14="http://schemas.microsoft.com/office/powerpoint/2010/main" val="29078859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randombar(horizontal)">
                                      <p:cBhvr>
                                        <p:cTn id="13" dur="500"/>
                                        <p:tgtEl>
                                          <p:spTgt spid="9"/>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randombar(horizontal)">
                                      <p:cBhvr>
                                        <p:cTn id="16" dur="500"/>
                                        <p:tgtEl>
                                          <p:spTgt spid="10"/>
                                        </p:tgtEl>
                                      </p:cBhvr>
                                    </p:animEffect>
                                  </p:childTnLst>
                                </p:cTn>
                              </p:par>
                              <p:par>
                                <p:cTn id="17" presetID="14" presetClass="entr" presetSubtype="1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randombar(horizontal)">
                                      <p:cBhvr>
                                        <p:cTn id="19" dur="500"/>
                                        <p:tgtEl>
                                          <p:spTgt spid="8"/>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randombar(horizontal)">
                                      <p:cBhvr>
                                        <p:cTn id="22" dur="500"/>
                                        <p:tgtEl>
                                          <p:spTgt spid="6">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p:cTn id="27" dur="1000" fill="hold"/>
                                        <p:tgtEl>
                                          <p:spTgt spid="12"/>
                                        </p:tgtEl>
                                        <p:attrNameLst>
                                          <p:attrName>ppt_w</p:attrName>
                                        </p:attrNameLst>
                                      </p:cBhvr>
                                      <p:tavLst>
                                        <p:tav tm="0">
                                          <p:val>
                                            <p:fltVal val="0"/>
                                          </p:val>
                                        </p:tav>
                                        <p:tav tm="100000">
                                          <p:val>
                                            <p:strVal val="#ppt_w"/>
                                          </p:val>
                                        </p:tav>
                                      </p:tavLst>
                                    </p:anim>
                                    <p:anim calcmode="lin" valueType="num">
                                      <p:cBhvr>
                                        <p:cTn id="28" dur="1000" fill="hold"/>
                                        <p:tgtEl>
                                          <p:spTgt spid="12"/>
                                        </p:tgtEl>
                                        <p:attrNameLst>
                                          <p:attrName>ppt_h</p:attrName>
                                        </p:attrNameLst>
                                      </p:cBhvr>
                                      <p:tavLst>
                                        <p:tav tm="0">
                                          <p:val>
                                            <p:fltVal val="0"/>
                                          </p:val>
                                        </p:tav>
                                        <p:tav tm="100000">
                                          <p:val>
                                            <p:strVal val="#ppt_h"/>
                                          </p:val>
                                        </p:tav>
                                      </p:tavLst>
                                    </p:anim>
                                    <p:anim calcmode="lin" valueType="num">
                                      <p:cBhvr>
                                        <p:cTn id="29" dur="1000" fill="hold"/>
                                        <p:tgtEl>
                                          <p:spTgt spid="12"/>
                                        </p:tgtEl>
                                        <p:attrNameLst>
                                          <p:attrName>style.rotation</p:attrName>
                                        </p:attrNameLst>
                                      </p:cBhvr>
                                      <p:tavLst>
                                        <p:tav tm="0">
                                          <p:val>
                                            <p:fltVal val="90"/>
                                          </p:val>
                                        </p:tav>
                                        <p:tav tm="100000">
                                          <p:val>
                                            <p:fltVal val="0"/>
                                          </p:val>
                                        </p:tav>
                                      </p:tavLst>
                                    </p:anim>
                                    <p:animEffect transition="in" filter="fade">
                                      <p:cBhvr>
                                        <p:cTn id="30" dur="1000"/>
                                        <p:tgtEl>
                                          <p:spTgt spid="12"/>
                                        </p:tgtEl>
                                      </p:cBhvr>
                                    </p:animEffect>
                                  </p:childTnLst>
                                </p:cTn>
                              </p:par>
                              <p:par>
                                <p:cTn id="31" presetID="31"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p:cTn id="33" dur="1000" fill="hold"/>
                                        <p:tgtEl>
                                          <p:spTgt spid="11"/>
                                        </p:tgtEl>
                                        <p:attrNameLst>
                                          <p:attrName>ppt_w</p:attrName>
                                        </p:attrNameLst>
                                      </p:cBhvr>
                                      <p:tavLst>
                                        <p:tav tm="0">
                                          <p:val>
                                            <p:fltVal val="0"/>
                                          </p:val>
                                        </p:tav>
                                        <p:tav tm="100000">
                                          <p:val>
                                            <p:strVal val="#ppt_w"/>
                                          </p:val>
                                        </p:tav>
                                      </p:tavLst>
                                    </p:anim>
                                    <p:anim calcmode="lin" valueType="num">
                                      <p:cBhvr>
                                        <p:cTn id="34" dur="1000" fill="hold"/>
                                        <p:tgtEl>
                                          <p:spTgt spid="11"/>
                                        </p:tgtEl>
                                        <p:attrNameLst>
                                          <p:attrName>ppt_h</p:attrName>
                                        </p:attrNameLst>
                                      </p:cBhvr>
                                      <p:tavLst>
                                        <p:tav tm="0">
                                          <p:val>
                                            <p:fltVal val="0"/>
                                          </p:val>
                                        </p:tav>
                                        <p:tav tm="100000">
                                          <p:val>
                                            <p:strVal val="#ppt_h"/>
                                          </p:val>
                                        </p:tav>
                                      </p:tavLst>
                                    </p:anim>
                                    <p:anim calcmode="lin" valueType="num">
                                      <p:cBhvr>
                                        <p:cTn id="35" dur="1000" fill="hold"/>
                                        <p:tgtEl>
                                          <p:spTgt spid="11"/>
                                        </p:tgtEl>
                                        <p:attrNameLst>
                                          <p:attrName>style.rotation</p:attrName>
                                        </p:attrNameLst>
                                      </p:cBhvr>
                                      <p:tavLst>
                                        <p:tav tm="0">
                                          <p:val>
                                            <p:fltVal val="90"/>
                                          </p:val>
                                        </p:tav>
                                        <p:tav tm="100000">
                                          <p:val>
                                            <p:fltVal val="0"/>
                                          </p:val>
                                        </p:tav>
                                      </p:tavLst>
                                    </p:anim>
                                    <p:animEffect transition="in" filter="fade">
                                      <p:cBhvr>
                                        <p:cTn id="36"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5" grpId="0" animBg="1"/>
      <p:bldP spid="7" grpId="0"/>
      <p:bldP spid="9" grpId="0" animBg="1"/>
      <p:bldP spid="10"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File-server architecture</a:t>
            </a:r>
          </a:p>
        </p:txBody>
      </p:sp>
      <p:sp>
        <p:nvSpPr>
          <p:cNvPr id="3" name="Content Placeholder 2"/>
          <p:cNvSpPr>
            <a:spLocks noGrp="1"/>
          </p:cNvSpPr>
          <p:nvPr>
            <p:ph idx="1"/>
          </p:nvPr>
        </p:nvSpPr>
        <p:spPr/>
        <p:txBody>
          <a:bodyPr>
            <a:normAutofit lnSpcReduction="10000"/>
          </a:bodyPr>
          <a:lstStyle/>
          <a:p>
            <a:r>
              <a:rPr lang="en-US" dirty="0"/>
              <a:t>In a file-server environment, the processing is distributed between the workstations and the file-server.</a:t>
            </a:r>
          </a:p>
          <a:p>
            <a:r>
              <a:rPr lang="en-US" dirty="0"/>
              <a:t>The file-server holds the files required by the applications and the DBMS. </a:t>
            </a:r>
          </a:p>
          <a:p>
            <a:r>
              <a:rPr lang="en-US" dirty="0"/>
              <a:t>However, the applications and the DBMS run on each workstation, requesting files from the file-server when necessary.</a:t>
            </a:r>
          </a:p>
          <a:p>
            <a:r>
              <a:rPr lang="en-US" dirty="0"/>
              <a:t>In this way, the file-server acts simply as a shared hard disk drive. </a:t>
            </a:r>
          </a:p>
          <a:p>
            <a:r>
              <a:rPr lang="en-US" dirty="0"/>
              <a:t>As the file-server has no knowledge of SQL, the DBMS must request the whole tables from the file-server, rather than just the records that satisfy the query. </a:t>
            </a:r>
          </a:p>
        </p:txBody>
      </p:sp>
      <p:sp>
        <p:nvSpPr>
          <p:cNvPr id="4" name="Slide Number Placeholder 3">
            <a:extLst>
              <a:ext uri="{FF2B5EF4-FFF2-40B4-BE49-F238E27FC236}">
                <a16:creationId xmlns:a16="http://schemas.microsoft.com/office/drawing/2014/main" id="{A054BD07-F3C1-4B4B-A668-1792A0D0A4D3}"/>
              </a:ext>
            </a:extLst>
          </p:cNvPr>
          <p:cNvSpPr>
            <a:spLocks noGrp="1"/>
          </p:cNvSpPr>
          <p:nvPr>
            <p:ph type="sldNum" sz="quarter" idx="12"/>
          </p:nvPr>
        </p:nvSpPr>
        <p:spPr/>
        <p:txBody>
          <a:bodyPr/>
          <a:lstStyle/>
          <a:p>
            <a:fld id="{AAE70B66-0019-4FA2-8F09-A8AEF25B5BFF}" type="slidenum">
              <a:rPr lang="nb-NO" smtClean="0"/>
              <a:t>7</a:t>
            </a:fld>
            <a:endParaRPr lang="nb-NO"/>
          </a:p>
        </p:txBody>
      </p:sp>
    </p:spTree>
    <p:extLst>
      <p:ext uri="{BB962C8B-B14F-4D97-AF65-F5344CB8AC3E}">
        <p14:creationId xmlns:p14="http://schemas.microsoft.com/office/powerpoint/2010/main" val="6467234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File-server Disadvantages</a:t>
            </a:r>
          </a:p>
        </p:txBody>
      </p:sp>
      <p:sp>
        <p:nvSpPr>
          <p:cNvPr id="3" name="Content Placeholder 2"/>
          <p:cNvSpPr>
            <a:spLocks noGrp="1"/>
          </p:cNvSpPr>
          <p:nvPr>
            <p:ph idx="1"/>
          </p:nvPr>
        </p:nvSpPr>
        <p:spPr/>
        <p:txBody>
          <a:bodyPr>
            <a:normAutofit/>
          </a:bodyPr>
          <a:lstStyle/>
          <a:p>
            <a:r>
              <a:rPr lang="en-US" dirty="0"/>
              <a:t>There is a large amount of network traffic.</a:t>
            </a:r>
          </a:p>
          <a:p>
            <a:r>
              <a:rPr lang="en-US" dirty="0"/>
              <a:t>A full copy of the DBMS is required on each workstation.</a:t>
            </a:r>
          </a:p>
          <a:p>
            <a:r>
              <a:rPr lang="en-US" dirty="0"/>
              <a:t>Concurrency, recovery, and integrity control are more complex, because there can be multiple DBMSs accessing the same files. </a:t>
            </a:r>
          </a:p>
        </p:txBody>
      </p:sp>
      <p:sp>
        <p:nvSpPr>
          <p:cNvPr id="4" name="Slide Number Placeholder 3">
            <a:extLst>
              <a:ext uri="{FF2B5EF4-FFF2-40B4-BE49-F238E27FC236}">
                <a16:creationId xmlns:a16="http://schemas.microsoft.com/office/drawing/2014/main" id="{01BF26C6-6456-4235-B8DE-7D82AD206A39}"/>
              </a:ext>
            </a:extLst>
          </p:cNvPr>
          <p:cNvSpPr>
            <a:spLocks noGrp="1"/>
          </p:cNvSpPr>
          <p:nvPr>
            <p:ph type="sldNum" sz="quarter" idx="12"/>
          </p:nvPr>
        </p:nvSpPr>
        <p:spPr/>
        <p:txBody>
          <a:bodyPr/>
          <a:lstStyle/>
          <a:p>
            <a:fld id="{AAE70B66-0019-4FA2-8F09-A8AEF25B5BFF}" type="slidenum">
              <a:rPr lang="nb-NO" smtClean="0"/>
              <a:t>8</a:t>
            </a:fld>
            <a:endParaRPr lang="nb-NO"/>
          </a:p>
        </p:txBody>
      </p:sp>
    </p:spTree>
    <p:extLst>
      <p:ext uri="{BB962C8B-B14F-4D97-AF65-F5344CB8AC3E}">
        <p14:creationId xmlns:p14="http://schemas.microsoft.com/office/powerpoint/2010/main" val="29966931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DBMS ≠ Database</a:t>
            </a:r>
          </a:p>
        </p:txBody>
      </p:sp>
      <p:sp>
        <p:nvSpPr>
          <p:cNvPr id="3" name="Content Placeholder 2"/>
          <p:cNvSpPr>
            <a:spLocks noGrp="1"/>
          </p:cNvSpPr>
          <p:nvPr>
            <p:ph idx="1"/>
          </p:nvPr>
        </p:nvSpPr>
        <p:spPr/>
        <p:txBody>
          <a:bodyPr/>
          <a:lstStyle/>
          <a:p>
            <a:r>
              <a:rPr lang="en-US" dirty="0"/>
              <a:t>A database is a collection of your data stored in a computer</a:t>
            </a:r>
          </a:p>
          <a:p>
            <a:r>
              <a:rPr lang="en-US" dirty="0"/>
              <a:t>A DBMS (Database Management System) is a software that </a:t>
            </a:r>
            <a:r>
              <a:rPr lang="en-US" b="1" dirty="0"/>
              <a:t>manages </a:t>
            </a:r>
            <a:r>
              <a:rPr lang="en-US" dirty="0"/>
              <a:t>databases </a:t>
            </a:r>
          </a:p>
          <a:p>
            <a:pPr marL="0" indent="0">
              <a:buNone/>
            </a:pPr>
            <a:endParaRPr lang="en-US" dirty="0"/>
          </a:p>
        </p:txBody>
      </p:sp>
      <p:sp>
        <p:nvSpPr>
          <p:cNvPr id="4" name="Slide Number Placeholder 3">
            <a:extLst>
              <a:ext uri="{FF2B5EF4-FFF2-40B4-BE49-F238E27FC236}">
                <a16:creationId xmlns:a16="http://schemas.microsoft.com/office/drawing/2014/main" id="{86623C51-1CCB-4B2F-9D32-284D5B728FE9}"/>
              </a:ext>
            </a:extLst>
          </p:cNvPr>
          <p:cNvSpPr>
            <a:spLocks noGrp="1"/>
          </p:cNvSpPr>
          <p:nvPr>
            <p:ph type="sldNum" sz="quarter" idx="12"/>
          </p:nvPr>
        </p:nvSpPr>
        <p:spPr/>
        <p:txBody>
          <a:bodyPr/>
          <a:lstStyle/>
          <a:p>
            <a:fld id="{AAE70B66-0019-4FA2-8F09-A8AEF25B5BFF}" type="slidenum">
              <a:rPr lang="nb-NO" smtClean="0"/>
              <a:t>9</a:t>
            </a:fld>
            <a:endParaRPr lang="nb-NO"/>
          </a:p>
        </p:txBody>
      </p:sp>
    </p:spTree>
    <p:extLst>
      <p:ext uri="{BB962C8B-B14F-4D97-AF65-F5344CB8AC3E}">
        <p14:creationId xmlns:p14="http://schemas.microsoft.com/office/powerpoint/2010/main" val="36570606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USN-SB">
  <a:themeElements>
    <a:clrScheme name="Custom 39">
      <a:dk1>
        <a:srgbClr val="252525"/>
      </a:dk1>
      <a:lt1>
        <a:sysClr val="window" lastClr="FFFFFF"/>
      </a:lt1>
      <a:dk2>
        <a:srgbClr val="7E9492"/>
      </a:dk2>
      <a:lt2>
        <a:srgbClr val="D6E0E3"/>
      </a:lt2>
      <a:accent1>
        <a:srgbClr val="4B4CAD"/>
      </a:accent1>
      <a:accent2>
        <a:srgbClr val="3BAFA2"/>
      </a:accent2>
      <a:accent3>
        <a:srgbClr val="00978A"/>
      </a:accent3>
      <a:accent4>
        <a:srgbClr val="FFD240"/>
      </a:accent4>
      <a:accent5>
        <a:srgbClr val="D64349"/>
      </a:accent5>
      <a:accent6>
        <a:srgbClr val="27B2D0"/>
      </a:accent6>
      <a:hlink>
        <a:srgbClr val="005B9A"/>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USN-SB" id="{08F3C537-0B66-4DC5-B47A-6EDE0CB76E7A}" vid="{57A7A701-6819-4AA4-9B18-BDAEE02681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USN-SB</Template>
  <TotalTime>9437</TotalTime>
  <Words>3770</Words>
  <Application>Microsoft Office PowerPoint</Application>
  <PresentationFormat>Widescreen</PresentationFormat>
  <Paragraphs>385</Paragraphs>
  <Slides>58</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58</vt:i4>
      </vt:variant>
    </vt:vector>
  </HeadingPairs>
  <TitlesOfParts>
    <vt:vector size="65" baseType="lpstr">
      <vt:lpstr>Arial</vt:lpstr>
      <vt:lpstr>Calibri</vt:lpstr>
      <vt:lpstr>NewBaskervilleITCbyBT-Bold</vt:lpstr>
      <vt:lpstr>NewBaskervilleITCbyBT-Roman</vt:lpstr>
      <vt:lpstr>Noto Sans Symbols</vt:lpstr>
      <vt:lpstr>Times New Roman</vt:lpstr>
      <vt:lpstr>USN-SB</vt:lpstr>
      <vt:lpstr>Lecture 2-1: Database Architecture</vt:lpstr>
      <vt:lpstr>Outline</vt:lpstr>
      <vt:lpstr>PowerPoint Presentation</vt:lpstr>
      <vt:lpstr>Multi-User D B M S Architectures</vt:lpstr>
      <vt:lpstr>Teleprocessing</vt:lpstr>
      <vt:lpstr>File-server architecture</vt:lpstr>
      <vt:lpstr>File-server architecture</vt:lpstr>
      <vt:lpstr>File-server Disadvantages</vt:lpstr>
      <vt:lpstr>DBMS ≠ Database</vt:lpstr>
      <vt:lpstr>Advantages of a Database System</vt:lpstr>
      <vt:lpstr>Traditional Two-Tier Client-Server (1 of 3)</vt:lpstr>
      <vt:lpstr>Two-tier Client-server architecture: </vt:lpstr>
      <vt:lpstr>Alternative Client-Server Topologies</vt:lpstr>
      <vt:lpstr>Summary of Client-Server Functions</vt:lpstr>
      <vt:lpstr>Three-tier Client-server architecture</vt:lpstr>
      <vt:lpstr>n-Tier Client-Server (e.g. 4-Tier)</vt:lpstr>
      <vt:lpstr>Middleware</vt:lpstr>
      <vt:lpstr>PowerPoint Presentation</vt:lpstr>
      <vt:lpstr>Distributed DBMSs</vt:lpstr>
      <vt:lpstr>Distributed D B M S s (1 of 2)</vt:lpstr>
      <vt:lpstr>Distributed D B M S s (2 of 2)</vt:lpstr>
      <vt:lpstr>Distributed DBMSs</vt:lpstr>
      <vt:lpstr>Distributed Processing </vt:lpstr>
      <vt:lpstr>PowerPoint Presentation</vt:lpstr>
      <vt:lpstr>Cloud Computing (1 of 2)</vt:lpstr>
      <vt:lpstr>Cloud computing</vt:lpstr>
      <vt:lpstr>Cloud Computing – Key Characteristics (1 of 3)</vt:lpstr>
      <vt:lpstr>Cloud Computing – Key Characteristics (2 of 3)</vt:lpstr>
      <vt:lpstr>Cloud Computing – Key Characteristics (3 of 3)</vt:lpstr>
      <vt:lpstr>Cloud Computing – Service Models (1 of 3)</vt:lpstr>
      <vt:lpstr>Cloud Computing – Service Models (2 of 3)</vt:lpstr>
      <vt:lpstr>Cloud Computing – Service Models (3 of 3)</vt:lpstr>
      <vt:lpstr>Cloud Computing – Comparison of Services Models</vt:lpstr>
      <vt:lpstr>Cloud computing deployment models</vt:lpstr>
      <vt:lpstr>Benefits of Cloud Computing (1 of 2)</vt:lpstr>
      <vt:lpstr>Benefits of Cloud Computing (2 of 2)</vt:lpstr>
      <vt:lpstr>Risks of Cloud Computing </vt:lpstr>
      <vt:lpstr>Cloud computing benefits and risks</vt:lpstr>
      <vt:lpstr>Cloud-Based Database Solutions (1 of 8)</vt:lpstr>
      <vt:lpstr>Cloud-Based Database Solutions (2 of 8)</vt:lpstr>
      <vt:lpstr>Cloud-Based Database Solutions (3 of 8)</vt:lpstr>
      <vt:lpstr>Cloud-Based Database Solutions (4 of 8)</vt:lpstr>
      <vt:lpstr>Cloud-Based Database Solutions (5 of 8)</vt:lpstr>
      <vt:lpstr>Cloud-Based Database Solutions (6 of 8)</vt:lpstr>
      <vt:lpstr>Cloud-Based Database Solutions (7 of 8)</vt:lpstr>
      <vt:lpstr>Cloud-Based Database Solutions (8 of 8) </vt:lpstr>
      <vt:lpstr>PowerPoint Presentation</vt:lpstr>
      <vt:lpstr>Components of a D B M S (1 of 5)</vt:lpstr>
      <vt:lpstr>Components of a D B M S (2 of 5)</vt:lpstr>
      <vt:lpstr>Components of a D B M S (3 of 5)</vt:lpstr>
      <vt:lpstr>Components of a D B M S (4 of 5)</vt:lpstr>
      <vt:lpstr>Components of a D B M S (5 of 5)</vt:lpstr>
      <vt:lpstr>Components of Database Manager (D M) (1 of 4)</vt:lpstr>
      <vt:lpstr>Components of Database Manager (DM) (2 of 4)</vt:lpstr>
      <vt:lpstr>Components of Database Manager (DM) (3 of 4)</vt:lpstr>
      <vt:lpstr>Components of Database Manager (DM) (4 of 4)</vt:lpstr>
      <vt:lpstr>Summary</vt:lpstr>
      <vt:lpstr>Summary</vt:lpstr>
    </vt:vector>
  </TitlesOfParts>
  <Company>HBV</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Lecture</dc:title>
  <dc:creator>Rania El-Gazzar</dc:creator>
  <cp:lastModifiedBy>Ali Chelli</cp:lastModifiedBy>
  <cp:revision>440</cp:revision>
  <cp:lastPrinted>2018-08-23T15:34:24Z</cp:lastPrinted>
  <dcterms:created xsi:type="dcterms:W3CDTF">2017-07-05T19:13:56Z</dcterms:created>
  <dcterms:modified xsi:type="dcterms:W3CDTF">2022-08-24T08:36:11Z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4114459-e220-4ae9-b339-4ebe6008cdd4_Enabled">
    <vt:lpwstr>true</vt:lpwstr>
  </property>
  <property fmtid="{D5CDD505-2E9C-101B-9397-08002B2CF9AE}" pid="3" name="MSIP_Label_b4114459-e220-4ae9-b339-4ebe6008cdd4_SetDate">
    <vt:lpwstr>2021-08-23T19:13:35Z</vt:lpwstr>
  </property>
  <property fmtid="{D5CDD505-2E9C-101B-9397-08002B2CF9AE}" pid="4" name="MSIP_Label_b4114459-e220-4ae9-b339-4ebe6008cdd4_Method">
    <vt:lpwstr>Standard</vt:lpwstr>
  </property>
  <property fmtid="{D5CDD505-2E9C-101B-9397-08002B2CF9AE}" pid="5" name="MSIP_Label_b4114459-e220-4ae9-b339-4ebe6008cdd4_Name">
    <vt:lpwstr>b4114459-e220-4ae9-b339-4ebe6008cdd4</vt:lpwstr>
  </property>
  <property fmtid="{D5CDD505-2E9C-101B-9397-08002B2CF9AE}" pid="6" name="MSIP_Label_b4114459-e220-4ae9-b339-4ebe6008cdd4_SiteId">
    <vt:lpwstr>8482881e-3699-4b3f-b135-cf4800bc1efb</vt:lpwstr>
  </property>
  <property fmtid="{D5CDD505-2E9C-101B-9397-08002B2CF9AE}" pid="7" name="MSIP_Label_b4114459-e220-4ae9-b339-4ebe6008cdd4_ActionId">
    <vt:lpwstr>39818a67-7a45-4570-8a56-c990c2b11ad7</vt:lpwstr>
  </property>
  <property fmtid="{D5CDD505-2E9C-101B-9397-08002B2CF9AE}" pid="8" name="MSIP_Label_b4114459-e220-4ae9-b339-4ebe6008cdd4_ContentBits">
    <vt:lpwstr>0</vt:lpwstr>
  </property>
</Properties>
</file>

<file path=docProps/thumbnail.jpeg>
</file>